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401" r:id="rId3"/>
    <p:sldId id="416" r:id="rId4"/>
    <p:sldId id="418" r:id="rId5"/>
    <p:sldId id="462" r:id="rId6"/>
    <p:sldId id="437" r:id="rId8"/>
    <p:sldId id="979" r:id="rId9"/>
    <p:sldId id="980" r:id="rId10"/>
    <p:sldId id="999" r:id="rId11"/>
    <p:sldId id="1000" r:id="rId12"/>
    <p:sldId id="1001" r:id="rId13"/>
    <p:sldId id="994" r:id="rId14"/>
    <p:sldId id="1002" r:id="rId15"/>
    <p:sldId id="1003" r:id="rId16"/>
    <p:sldId id="1005" r:id="rId17"/>
    <p:sldId id="1004" r:id="rId18"/>
    <p:sldId id="1006" r:id="rId19"/>
    <p:sldId id="1007" r:id="rId20"/>
    <p:sldId id="1008" r:id="rId21"/>
    <p:sldId id="1009" r:id="rId22"/>
    <p:sldId id="1010" r:id="rId23"/>
    <p:sldId id="1011" r:id="rId24"/>
    <p:sldId id="1012" r:id="rId25"/>
    <p:sldId id="1013" r:id="rId26"/>
    <p:sldId id="1014" r:id="rId27"/>
    <p:sldId id="995" r:id="rId28"/>
    <p:sldId id="996" r:id="rId29"/>
    <p:sldId id="997" r:id="rId30"/>
    <p:sldId id="998" r:id="rId31"/>
    <p:sldId id="463" r:id="rId32"/>
    <p:sldId id="983" r:id="rId33"/>
    <p:sldId id="984" r:id="rId34"/>
    <p:sldId id="927" r:id="rId35"/>
    <p:sldId id="986" r:id="rId36"/>
    <p:sldId id="928" r:id="rId37"/>
    <p:sldId id="988" r:id="rId38"/>
    <p:sldId id="929" r:id="rId39"/>
    <p:sldId id="930" r:id="rId40"/>
    <p:sldId id="989" r:id="rId41"/>
    <p:sldId id="931" r:id="rId42"/>
    <p:sldId id="990" r:id="rId43"/>
    <p:sldId id="991" r:id="rId44"/>
    <p:sldId id="464" r:id="rId45"/>
    <p:sldId id="992" r:id="rId46"/>
    <p:sldId id="993" r:id="rId47"/>
    <p:sldId id="98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9900FF"/>
    <a:srgbClr val="6600FF"/>
    <a:srgbClr val="6600CC"/>
    <a:srgbClr val="FF9900"/>
    <a:srgbClr val="000099"/>
    <a:srgbClr val="0000CC"/>
    <a:srgbClr val="00CCFF"/>
    <a:srgbClr val="CC33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5513" autoAdjust="0"/>
  </p:normalViewPr>
  <p:slideViewPr>
    <p:cSldViewPr>
      <p:cViewPr varScale="1">
        <p:scale>
          <a:sx n="36" d="100"/>
          <a:sy n="36" d="100"/>
        </p:scale>
        <p:origin x="516" y="44"/>
      </p:cViewPr>
      <p:guideLst>
        <p:guide orient="horz" pos="2160"/>
        <p:guide pos="2880"/>
      </p:guideLst>
    </p:cSldViewPr>
  </p:slideViewPr>
  <p:outlineViewPr>
    <p:cViewPr>
      <p:scale>
        <a:sx n="33" d="100"/>
        <a:sy n="33" d="100"/>
      </p:scale>
      <p:origin x="0" y="141348"/>
    </p:cViewPr>
  </p:outlineViewPr>
  <p:notesTextViewPr>
    <p:cViewPr>
      <p:scale>
        <a:sx n="1" d="1"/>
        <a:sy n="1" d="1"/>
      </p:scale>
      <p:origin x="0" y="0"/>
    </p:cViewPr>
  </p:notesTextViewPr>
  <p:sorterViewPr>
    <p:cViewPr>
      <p:scale>
        <a:sx n="100" d="100"/>
        <a:sy n="100" d="100"/>
      </p:scale>
      <p:origin x="0" y="7200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EB6D6B-9C86-499A-A636-38829A5F60B2}"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F41C25-7A1F-47FB-B705-003A328B916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5" Type="http://schemas.openxmlformats.org/officeDocument/2006/relationships/hyperlink" Target="http://www.donotbuydodge.ca/" TargetMode="External"/><Relationship Id="rId4" Type="http://schemas.openxmlformats.org/officeDocument/2006/relationships/hyperlink" Target="http://www.ihatedell.net/" TargetMode="External"/><Relationship Id="rId3" Type="http://schemas.openxmlformats.org/officeDocument/2006/relationships/hyperlink" Target="http://money.cnn.com/magazines/business2/peoplewhomatter/"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 Touch Points: </a:t>
            </a:r>
            <a:r>
              <a:rPr lang="en-US" dirty="0" smtClean="0"/>
              <a:t>the numerous and diverse interactions organizations have with their customers including traditional customer touch points such as telephone contact, direct mailings, and actual physical interactions with customers during their visits to a store and the additional touch points that occur through organizational CRM systems such as e-mail, Web sites, and communications via smartphones.</a:t>
            </a:r>
            <a:endParaRPr lang="en-US" dirty="0" smtClean="0"/>
          </a:p>
          <a:p>
            <a:r>
              <a:rPr lang="en-US" b="1" dirty="0" smtClean="0"/>
              <a:t>Data Consolidation: </a:t>
            </a:r>
            <a:r>
              <a:rPr lang="en-US" dirty="0" smtClean="0"/>
              <a:t>the organization’s CRM systems must manage customer data effectively with modern interconnected systems built around a data warehouse to make all customer-related data available to every unit of the business.</a:t>
            </a:r>
            <a:endParaRPr lang="en-US" dirty="0" smtClean="0"/>
          </a:p>
          <a:p>
            <a:r>
              <a:rPr lang="en-US" b="1" dirty="0" smtClean="0"/>
              <a:t>360° Data View Customer: </a:t>
            </a:r>
            <a:r>
              <a:rPr lang="en-US" dirty="0" smtClean="0"/>
              <a:t>complete data set on each customer that allows a company can enhance its relationship with its customers and ultimately make more productive and profitable decisions.</a:t>
            </a:r>
            <a:endParaRPr lang="en-US" dirty="0" smtClean="0"/>
          </a:p>
          <a:p>
            <a:r>
              <a:rPr lang="en-US" dirty="0" smtClean="0"/>
              <a:t>-----------------</a:t>
            </a:r>
            <a:endParaRPr lang="en-US" dirty="0" smtClean="0"/>
          </a:p>
          <a:p>
            <a:pPr marL="171450" indent="-171450">
              <a:buFont typeface="Arial" panose="020B0604020202020204" pitchFamily="34" charset="0"/>
              <a:buChar char="•"/>
            </a:pPr>
            <a:r>
              <a:rPr lang="en-US" dirty="0" smtClean="0"/>
              <a:t>Data consolidation and the 360° view of the customer enable the organization’s functional areas to readily share information about customers which leads to collaborative CRM. </a:t>
            </a:r>
            <a:endParaRPr lang="en-US" dirty="0" smtClean="0"/>
          </a:p>
          <a:p>
            <a:r>
              <a:rPr lang="en-US" b="1" dirty="0" smtClean="0"/>
              <a:t>Collaborative CRM Systems: </a:t>
            </a:r>
            <a:r>
              <a:rPr lang="en-US" dirty="0" smtClean="0"/>
              <a:t>provide effective and efficient interactive communication in all aspects of marketing, sales, and customer support with the customer throughout the entire organization.</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985ADB-BA63-4FDE-9C8D-DC802B677298}" type="slidenum">
              <a:rPr lang="en-US" altLang="zh-CN"/>
            </a:fld>
            <a:endParaRPr lang="en-US" altLang="zh-CN"/>
          </a:p>
        </p:txBody>
      </p:sp>
      <p:sp>
        <p:nvSpPr>
          <p:cNvPr id="29699" name="Rectangle 2"/>
          <p:cNvSpPr>
            <a:spLocks noGrp="1" noRot="1" noChangeAspect="1" noChangeArrowheads="1" noTextEdit="1"/>
          </p:cNvSpPr>
          <p:nvPr>
            <p:ph type="sldImg" idx="4294967295"/>
          </p:nvPr>
        </p:nvSpPr>
        <p:spPr/>
      </p:sp>
      <p:sp>
        <p:nvSpPr>
          <p:cNvPr id="29700" name="Rectangle 3"/>
          <p:cNvSpPr>
            <a:spLocks noGrp="1" noChangeArrowheads="1"/>
          </p:cNvSpPr>
          <p:nvPr>
            <p:ph type="body" idx="4294967295"/>
          </p:nvPr>
        </p:nvSpPr>
        <p:spPr/>
        <p:txBody>
          <a:bodyPr/>
          <a:lstStyle/>
          <a:p>
            <a:pPr eaLnBrk="1" hangingPunct="1"/>
            <a:r>
              <a:rPr lang="en-US" altLang="en-US" dirty="0" smtClean="0"/>
              <a:t>Walk-through the Figure with your students</a:t>
            </a:r>
            <a:endParaRPr lang="en-US" altLang="en-US" dirty="0" smtClean="0"/>
          </a:p>
          <a:p>
            <a:pPr eaLnBrk="1" hangingPunct="1"/>
            <a:r>
              <a:rPr lang="en-US" altLang="en-US" dirty="0" smtClean="0"/>
              <a:t>Why would an organization have a separate system for each front-office system and each back-office system?</a:t>
            </a:r>
            <a:endParaRPr lang="en-US" altLang="en-US" dirty="0" smtClean="0"/>
          </a:p>
          <a:p>
            <a:pPr lvl="1" eaLnBrk="1" hangingPunct="1"/>
            <a:r>
              <a:rPr lang="en-US" altLang="en-US" dirty="0" smtClean="0"/>
              <a:t>Most organizations operate functional “silos”, and each department typically has its own systems</a:t>
            </a:r>
            <a:endParaRPr lang="en-US" altLang="en-US" dirty="0" smtClean="0"/>
          </a:p>
          <a:p>
            <a:pPr lvl="1" eaLnBrk="1" hangingPunct="1"/>
            <a:r>
              <a:rPr lang="en-US" altLang="en-US" dirty="0" smtClean="0"/>
              <a:t>A company might purchase an ERP and then all of the functional silos would be on one system, however, this doesn’t happen very often in the real world.  Most organizations require anywhere from 10 to 100 to 1,000 different systems to run their business</a:t>
            </a:r>
            <a:endParaRPr lang="en-US" altLang="en-US" dirty="0" smtClean="0"/>
          </a:p>
          <a:p>
            <a:pPr lvl="1" eaLnBrk="1" hangingPunct="1"/>
            <a:r>
              <a:rPr lang="en-US" altLang="en-US" dirty="0" smtClean="0"/>
              <a:t>Finding one system that could meet all the needs of an entire organization from billing to sales is almost impossible</a:t>
            </a:r>
            <a:endParaRPr lang="en-US" altLang="en-US" dirty="0" smtClean="0"/>
          </a:p>
          <a:p>
            <a:pPr lvl="1" eaLnBrk="1" hangingPunct="1"/>
            <a:r>
              <a:rPr lang="en-US" altLang="en-US" dirty="0" smtClean="0"/>
              <a:t>For this reason, the CRM system is the integrator, gathering all of the customer information from the many different system to obtain a single view of the customer</a:t>
            </a:r>
            <a:endParaRPr lang="en-US" altLang="en-US" dirty="0" smtClean="0"/>
          </a:p>
          <a:p>
            <a:pPr eaLnBrk="1" hangingPunct="1"/>
            <a:r>
              <a:rPr lang="en-US" altLang="en-US" dirty="0" smtClean="0"/>
              <a:t>Personalization is one of the benefits of an analytical CRM system</a:t>
            </a:r>
            <a:endParaRPr lang="en-US" altLang="en-US" dirty="0" smtClean="0"/>
          </a:p>
          <a:p>
            <a:pPr eaLnBrk="1" hangingPunct="1"/>
            <a:r>
              <a:rPr lang="en-US" altLang="en-US" dirty="0" smtClean="0"/>
              <a:t>Personalization occurs when a Web site can know enough about a person’s likes and dislikes that it can fashion offers that are more likely to appeal to that person</a:t>
            </a:r>
            <a:endParaRPr lang="en-US" altLang="en-US" dirty="0" smtClean="0"/>
          </a:p>
          <a:p>
            <a:pPr eaLnBrk="1" hangingPunct="1"/>
            <a:endParaRPr lang="en-US" altLang="en-US" dirty="0" smtClean="0"/>
          </a:p>
          <a:p>
            <a:pPr lvl="1" eaLnBrk="1" hangingPunct="1"/>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C7A7CB-6010-4CCC-B5E4-EFF952757888}" type="slidenum">
              <a:rPr lang="en-US" altLang="zh-CN"/>
            </a:fld>
            <a:endParaRPr lang="en-US" altLang="zh-CN"/>
          </a:p>
        </p:txBody>
      </p:sp>
      <p:sp>
        <p:nvSpPr>
          <p:cNvPr id="31747" name="Rectangle 2"/>
          <p:cNvSpPr>
            <a:spLocks noGrp="1" noRot="1" noChangeAspect="1" noChangeArrowheads="1" noTextEdit="1"/>
          </p:cNvSpPr>
          <p:nvPr>
            <p:ph type="sldImg" idx="4294967295"/>
          </p:nvPr>
        </p:nvSpPr>
        <p:spPr/>
      </p:sp>
      <p:sp>
        <p:nvSpPr>
          <p:cNvPr id="31748" name="Rectangle 3"/>
          <p:cNvSpPr>
            <a:spLocks noGrp="1" noChangeArrowheads="1"/>
          </p:cNvSpPr>
          <p:nvPr>
            <p:ph type="body" idx="4294967295"/>
          </p:nvPr>
        </p:nvSpPr>
        <p:spPr/>
        <p:txBody>
          <a:bodyPr/>
          <a:lstStyle/>
          <a:p>
            <a:pPr eaLnBrk="1" hangingPunct="1"/>
            <a:r>
              <a:rPr lang="en-US" altLang="en-US" smtClean="0"/>
              <a:t>Operational CRM technologies for sales, marketing, and customer service departments</a:t>
            </a:r>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E2BEC5-C51D-4D47-B621-2B05D428DF05}" type="slidenum">
              <a:rPr lang="en-US" altLang="zh-CN"/>
            </a:fld>
            <a:endParaRPr lang="en-US" altLang="zh-CN"/>
          </a:p>
        </p:txBody>
      </p:sp>
      <p:sp>
        <p:nvSpPr>
          <p:cNvPr id="33795" name="Rectangle 2"/>
          <p:cNvSpPr>
            <a:spLocks noGrp="1" noRot="1" noChangeAspect="1" noChangeArrowheads="1" noTextEdit="1"/>
          </p:cNvSpPr>
          <p:nvPr>
            <p:ph type="sldImg" idx="4294967295"/>
          </p:nvPr>
        </p:nvSpPr>
        <p:spPr/>
      </p:sp>
      <p:sp>
        <p:nvSpPr>
          <p:cNvPr id="33796" name="Rectangle 3"/>
          <p:cNvSpPr>
            <a:spLocks noGrp="1" noChangeArrowheads="1"/>
          </p:cNvSpPr>
          <p:nvPr>
            <p:ph type="body" idx="4294967295"/>
          </p:nvPr>
        </p:nvSpPr>
        <p:spPr/>
        <p:txBody>
          <a:bodyPr/>
          <a:lstStyle/>
          <a:p>
            <a:pPr eaLnBrk="1" hangingPunct="1"/>
            <a:r>
              <a:rPr lang="en-US" altLang="en-US" smtClean="0"/>
              <a:t>How many of you are marketing majors?</a:t>
            </a:r>
            <a:endParaRPr lang="en-US" altLang="en-US" smtClean="0"/>
          </a:p>
          <a:p>
            <a:pPr eaLnBrk="1" hangingPunct="1"/>
            <a:r>
              <a:rPr lang="en-US" altLang="en-US" smtClean="0"/>
              <a:t>Do you anticipate using these types of technologies in the marketing department?</a:t>
            </a: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5C545F-66FE-454C-A6B0-D20ADFD0C991}" type="slidenum">
              <a:rPr lang="en-US" altLang="zh-CN"/>
            </a:fld>
            <a:endParaRPr lang="en-US" altLang="zh-CN"/>
          </a:p>
        </p:txBody>
      </p:sp>
      <p:sp>
        <p:nvSpPr>
          <p:cNvPr id="35843" name="Rectangle 2"/>
          <p:cNvSpPr>
            <a:spLocks noGrp="1" noRot="1" noChangeAspect="1" noChangeArrowheads="1" noTextEdit="1"/>
          </p:cNvSpPr>
          <p:nvPr>
            <p:ph type="sldImg" idx="4294967295"/>
          </p:nvPr>
        </p:nvSpPr>
        <p:spPr/>
      </p:sp>
      <p:sp>
        <p:nvSpPr>
          <p:cNvPr id="35844" name="Rectangle 3"/>
          <p:cNvSpPr>
            <a:spLocks noGrp="1" noChangeArrowheads="1"/>
          </p:cNvSpPr>
          <p:nvPr>
            <p:ph type="body" idx="4294967295"/>
          </p:nvPr>
        </p:nvSpPr>
        <p:spPr/>
        <p:txBody>
          <a:bodyPr/>
          <a:lstStyle/>
          <a:p>
            <a:pPr eaLnBrk="1" hangingPunct="1"/>
            <a:r>
              <a:rPr lang="en-US" altLang="en-US" smtClean="0"/>
              <a:t>Walk your students through the sales process displayed in the above figure</a:t>
            </a:r>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242CEB-AA21-4CA3-84CB-F04618FBD8CA}" type="slidenum">
              <a:rPr lang="en-US" altLang="zh-CN"/>
            </a:fld>
            <a:endParaRPr lang="en-US" altLang="zh-CN"/>
          </a:p>
        </p:txBody>
      </p:sp>
      <p:sp>
        <p:nvSpPr>
          <p:cNvPr id="37891" name="Rectangle 2"/>
          <p:cNvSpPr>
            <a:spLocks noGrp="1" noRot="1" noChangeAspect="1" noChangeArrowheads="1" noTextEdit="1"/>
          </p:cNvSpPr>
          <p:nvPr>
            <p:ph type="sldImg" idx="4294967295"/>
          </p:nvPr>
        </p:nvSpPr>
        <p:spPr/>
      </p:sp>
      <p:sp>
        <p:nvSpPr>
          <p:cNvPr id="37892" name="Rectangle 3"/>
          <p:cNvSpPr>
            <a:spLocks noGrp="1" noChangeArrowheads="1"/>
          </p:cNvSpPr>
          <p:nvPr>
            <p:ph type="body" idx="4294967295"/>
          </p:nvPr>
        </p:nvSpPr>
        <p:spPr/>
        <p:txBody>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4B2B5E-9B5F-4B5F-A81D-C8F4CF84B692}" type="slidenum">
              <a:rPr lang="en-US" altLang="zh-CN"/>
            </a:fld>
            <a:endParaRPr lang="en-US" altLang="zh-CN"/>
          </a:p>
        </p:txBody>
      </p:sp>
      <p:sp>
        <p:nvSpPr>
          <p:cNvPr id="39939" name="Rectangle 2"/>
          <p:cNvSpPr>
            <a:spLocks noGrp="1" noRot="1" noChangeAspect="1" noChangeArrowheads="1" noTextEdit="1"/>
          </p:cNvSpPr>
          <p:nvPr>
            <p:ph type="sldImg" idx="4294967295"/>
          </p:nvPr>
        </p:nvSpPr>
        <p:spPr/>
      </p:sp>
      <p:sp>
        <p:nvSpPr>
          <p:cNvPr id="39940" name="Rectangle 3"/>
          <p:cNvSpPr>
            <a:spLocks noGrp="1" noChangeArrowheads="1"/>
          </p:cNvSpPr>
          <p:nvPr>
            <p:ph type="body" idx="4294967295"/>
          </p:nvPr>
        </p:nvSpPr>
        <p:spPr/>
        <p:txBody>
          <a:bodyPr/>
          <a:lstStyle/>
          <a:p>
            <a:pPr marL="200025" indent="-200025" eaLnBrk="1" hangingPunct="1">
              <a:buFontTx/>
              <a:buAutoNum type="arabicPeriod"/>
            </a:pPr>
            <a:r>
              <a:rPr lang="en-US" altLang="en-US" b="1" i="1" smtClean="0"/>
              <a:t>Contact center (call center)</a:t>
            </a:r>
            <a:r>
              <a:rPr lang="en-US" altLang="en-US" smtClean="0"/>
              <a:t> – where CSRs answer customer inquiries and respond to problems through different touchpoints </a:t>
            </a:r>
            <a:endParaRPr lang="en-US" altLang="en-US" smtClean="0"/>
          </a:p>
          <a:p>
            <a:pPr marL="200025" indent="-200025" eaLnBrk="1" hangingPunct="1">
              <a:buFontTx/>
              <a:buAutoNum type="arabicPeriod"/>
            </a:pPr>
            <a:r>
              <a:rPr lang="en-US" altLang="en-US" b="1" i="1" smtClean="0"/>
              <a:t>Web-based self-service system </a:t>
            </a:r>
            <a:r>
              <a:rPr lang="en-US" altLang="en-US" smtClean="0"/>
              <a:t>– allow customers to use the Web to find answers to their questions or solutions to their problems</a:t>
            </a:r>
            <a:endParaRPr lang="en-US" altLang="en-US" smtClean="0"/>
          </a:p>
          <a:p>
            <a:pPr marL="748030" lvl="2" indent="-200025" eaLnBrk="1" hangingPunct="1"/>
            <a:r>
              <a:rPr lang="en-US" altLang="en-US" sz="1300" b="1" i="1" smtClean="0"/>
              <a:t>Click-to-talk</a:t>
            </a:r>
            <a:r>
              <a:rPr lang="en-US" altLang="en-US" sz="1300" smtClean="0"/>
              <a:t> –customers click on a button and talk with a CSR via the Internet</a:t>
            </a:r>
            <a:endParaRPr lang="en-US" altLang="en-US" sz="1300" smtClean="0"/>
          </a:p>
          <a:p>
            <a:pPr marL="200025" indent="-200025" eaLnBrk="1" hangingPunct="1">
              <a:buFontTx/>
              <a:buAutoNum type="arabicPeriod"/>
            </a:pPr>
            <a:r>
              <a:rPr lang="en-US" altLang="en-US" b="1" i="1" smtClean="0"/>
              <a:t>Call scripting system</a:t>
            </a:r>
            <a:r>
              <a:rPr lang="en-US" altLang="en-US" smtClean="0"/>
              <a:t> – access organizational databases that track similar issues or questions and automatically generate the details to the CSR who can then relay them to the customer</a:t>
            </a:r>
            <a:endParaRPr lang="en-US" altLang="en-US" smtClean="0"/>
          </a:p>
          <a:p>
            <a:pPr marL="200025" indent="-200025" eaLnBrk="1" hangingPunct="1"/>
            <a:r>
              <a:rPr lang="en-US" altLang="en-US" smtClean="0"/>
              <a:t>Documedics is a health care consulting company that provides reimbursement information about pharmaceutical products to patients and health care professionals. The company currently supports inquiries for 12 pharmaceutical companies and receives over 30,000 customer calls per month. Originally, the company had a data file for each patient and for each pharmaceutical company. This inefficient process resulted in the potential for a single patient to have up to 12 different information files if the patient was a client of all 12 pharmaceutical companies. To answer customer questions, a CSR had to download each customer file causing tremendous inefficiencies and confusion.</a:t>
            </a:r>
            <a:endParaRPr lang="en-US" altLang="en-US" smtClean="0"/>
          </a:p>
          <a:p>
            <a:pPr marL="200025" indent="-200025"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1ACA2E-4445-45E4-86BC-59003711474D}" type="slidenum">
              <a:rPr lang="en-US" altLang="zh-CN"/>
            </a:fld>
            <a:endParaRPr lang="en-US" altLang="zh-CN"/>
          </a:p>
        </p:txBody>
      </p:sp>
      <p:sp>
        <p:nvSpPr>
          <p:cNvPr id="41987" name="Rectangle 2"/>
          <p:cNvSpPr>
            <a:spLocks noGrp="1" noRot="1" noChangeAspect="1" noChangeArrowheads="1" noTextEdit="1"/>
          </p:cNvSpPr>
          <p:nvPr>
            <p:ph type="sldImg" idx="4294967295"/>
          </p:nvPr>
        </p:nvSpPr>
        <p:spPr/>
      </p:sp>
      <p:sp>
        <p:nvSpPr>
          <p:cNvPr id="41988" name="Rectangle 3"/>
          <p:cNvSpPr>
            <a:spLocks noGrp="1" noChangeArrowheads="1"/>
          </p:cNvSpPr>
          <p:nvPr>
            <p:ph type="body" idx="4294967295"/>
          </p:nvPr>
        </p:nvSpPr>
        <p:spPr/>
        <p:txBody>
          <a:bodyPr/>
          <a:lstStyle/>
          <a:p>
            <a:pPr eaLnBrk="1" hangingPunct="1"/>
            <a:r>
              <a:rPr lang="en-US" altLang="en-US" smtClean="0"/>
              <a:t>A contact center is part of the customer service department and falls into the category of operational CRM</a:t>
            </a:r>
            <a:endParaRPr lang="en-US" altLang="en-US" smtClean="0"/>
          </a:p>
          <a:p>
            <a:pPr eaLnBrk="1" hangingPunct="1"/>
            <a:r>
              <a:rPr lang="en-US" altLang="en-US" smtClean="0"/>
              <a:t>A contact center (call center) is where CSRs answer customer inquiries and respond to problems through different touchpoints</a:t>
            </a:r>
            <a:endParaRPr lang="en-US" altLang="en-US" smtClean="0"/>
          </a:p>
          <a:p>
            <a:pPr eaLnBrk="1" hangingPunct="1"/>
            <a:r>
              <a:rPr lang="en-US" altLang="en-US" smtClean="0"/>
              <a:t>A contact center is one of the best assets a customer-driven organization can have because maintaining a high level of customer support is critical to obtaining and retaining customers</a:t>
            </a:r>
            <a:endParaRPr lang="en-US" altLang="en-US" smtClean="0"/>
          </a:p>
          <a:p>
            <a:pPr eaLnBrk="1" hangingPunct="1"/>
            <a:r>
              <a:rPr lang="en-US" altLang="en-US" smtClean="0"/>
              <a:t>Automatic call distribution, IVR, and predictive dialing are only three of many different systems available to help an organization automate its contact centers</a:t>
            </a: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Operational CRM: </a:t>
            </a:r>
            <a:r>
              <a:rPr lang="en-US" dirty="0" smtClean="0"/>
              <a:t>systems that support front-office business processes.</a:t>
            </a:r>
            <a:endParaRPr lang="en-US" dirty="0" smtClean="0"/>
          </a:p>
          <a:p>
            <a:r>
              <a:rPr lang="en-US" b="1" dirty="0" smtClean="0"/>
              <a:t>Front-Office Processes: </a:t>
            </a:r>
            <a:r>
              <a:rPr lang="en-US" dirty="0" smtClean="0"/>
              <a:t>those processes that directly interact with customers (i.e., sales, marketing, and service).</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dirty="0" smtClean="0"/>
              <a:t>Customer-Touching Applications: </a:t>
            </a:r>
            <a:r>
              <a:rPr lang="en-US" dirty="0" smtClean="0"/>
              <a:t>(or electronic CRM e-CRM) customer self-help applications/technologies.</a:t>
            </a:r>
            <a:endParaRPr lang="en-US" dirty="0" smtClean="0"/>
          </a:p>
          <a:p>
            <a:r>
              <a:rPr lang="en-US" dirty="0" smtClean="0"/>
              <a:t>-----------------</a:t>
            </a:r>
            <a:endParaRPr lang="en-US" dirty="0" smtClean="0"/>
          </a:p>
          <a:p>
            <a:r>
              <a:rPr lang="en-US" b="1" dirty="0" smtClean="0"/>
              <a:t>Two Major Components of Operational CRM:</a:t>
            </a:r>
            <a:endParaRPr lang="en-US" b="1" dirty="0" smtClean="0"/>
          </a:p>
          <a:p>
            <a:pPr marL="171450" indent="-171450">
              <a:buFont typeface="Arial" panose="020B0604020202020204" pitchFamily="34" charset="0"/>
              <a:buChar char="•"/>
            </a:pPr>
            <a:r>
              <a:rPr lang="en-US" dirty="0" smtClean="0"/>
              <a:t>Customer-Facing Applications</a:t>
            </a:r>
            <a:endParaRPr lang="en-US" dirty="0" smtClean="0"/>
          </a:p>
          <a:p>
            <a:pPr marL="171450" indent="-171450">
              <a:buFont typeface="Arial" panose="020B0604020202020204" pitchFamily="34" charset="0"/>
              <a:buChar char="•"/>
            </a:pPr>
            <a:r>
              <a:rPr lang="en-US" dirty="0" smtClean="0"/>
              <a:t>Customer-Touching Applications</a:t>
            </a:r>
            <a:endParaRPr lang="en-US" dirty="0" smtClean="0"/>
          </a:p>
          <a:p>
            <a:pPr marL="0" indent="0">
              <a:buFont typeface="Arial" panose="020B0604020202020204" pitchFamily="34" charset="0"/>
              <a:buNone/>
            </a:pPr>
            <a:r>
              <a:rPr lang="en-US" dirty="0" smtClean="0"/>
              <a: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Operational CRM: </a:t>
            </a:r>
            <a:r>
              <a:rPr lang="en-US" dirty="0" smtClean="0"/>
              <a:t>systems that support front-office business processes.</a:t>
            </a:r>
            <a:endParaRPr lang="en-US" dirty="0" smtClean="0"/>
          </a:p>
          <a:p>
            <a:r>
              <a:rPr lang="en-US" b="1" dirty="0" smtClean="0"/>
              <a:t>Front-Office Processes: </a:t>
            </a:r>
            <a:r>
              <a:rPr lang="en-US" dirty="0" smtClean="0"/>
              <a:t>those processes that directly interact with customers (i.e., sales, marketing, and service).</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dirty="0" smtClean="0"/>
              <a:t>Customer-Touching Applications: </a:t>
            </a:r>
            <a:r>
              <a:rPr lang="en-US" dirty="0" smtClean="0"/>
              <a:t>(or electronic CRM e-CRM) customer self-help applications/technologies.</a:t>
            </a:r>
            <a:endParaRPr lang="en-US" dirty="0" smtClean="0"/>
          </a:p>
          <a:p>
            <a:r>
              <a:rPr lang="en-US" dirty="0" smtClean="0"/>
              <a:t>-----------------</a:t>
            </a:r>
            <a:endParaRPr lang="en-US" dirty="0" smtClean="0"/>
          </a:p>
          <a:p>
            <a:r>
              <a:rPr lang="en-US" b="1" dirty="0" smtClean="0"/>
              <a:t>Two Major Components of Operational CRM:</a:t>
            </a:r>
            <a:endParaRPr lang="en-US" b="1" dirty="0" smtClean="0"/>
          </a:p>
          <a:p>
            <a:pPr marL="171450" indent="-171450">
              <a:buFont typeface="Arial" panose="020B0604020202020204" pitchFamily="34" charset="0"/>
              <a:buChar char="•"/>
            </a:pPr>
            <a:r>
              <a:rPr lang="en-US" dirty="0" smtClean="0"/>
              <a:t>Customer-Facing Applications</a:t>
            </a:r>
            <a:endParaRPr lang="en-US" dirty="0" smtClean="0"/>
          </a:p>
          <a:p>
            <a:pPr marL="171450" indent="-171450">
              <a:buFont typeface="Arial" panose="020B0604020202020204" pitchFamily="34" charset="0"/>
              <a:buChar char="•"/>
            </a:pPr>
            <a:r>
              <a:rPr lang="en-US" dirty="0" smtClean="0"/>
              <a:t>Customer-Touching Applications</a:t>
            </a:r>
            <a:endParaRPr lang="en-US" dirty="0" smtClean="0"/>
          </a:p>
          <a:p>
            <a:pPr marL="0" indent="0">
              <a:buFont typeface="Arial" panose="020B0604020202020204" pitchFamily="34" charset="0"/>
              <a:buNone/>
            </a:pPr>
            <a:r>
              <a:rPr lang="en-US" dirty="0" smtClean="0"/>
              <a: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b="1" dirty="0" smtClean="0"/>
              <a:t>Sales Force Automation (SFA): </a:t>
            </a:r>
            <a:r>
              <a:rPr lang="en-US" dirty="0" smtClean="0"/>
              <a:t>the component of an operational CRM system that automatically records all of the components in a sales transaction process.</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b="1" dirty="0" smtClean="0"/>
              <a:t>Marketing: </a:t>
            </a:r>
            <a:r>
              <a:rPr lang="en-US" dirty="0" smtClean="0"/>
              <a:t>CRM Marketing applications use data mining to sift through volumes of customer data</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r>
              <a:rPr lang="en-US" b="1" dirty="0" smtClean="0"/>
              <a:t>Campaign Management: </a:t>
            </a:r>
            <a:r>
              <a:rPr lang="en-US" dirty="0" smtClean="0"/>
              <a:t>applications that help organizations plan campaigns that send the right messages to the right people through the right channels (e.g., avoid targeting people who have opted out of receiving marketing communications).</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Customer Service and Support: </a:t>
            </a:r>
            <a:r>
              <a:rPr lang="en-US" dirty="0" smtClean="0"/>
              <a:t>systems that automate service requests, complaints, product returns, and requests for information.</a:t>
            </a:r>
            <a:endParaRPr lang="en-US" dirty="0" smtClean="0"/>
          </a:p>
          <a:p>
            <a:r>
              <a:rPr lang="en-US" b="1" dirty="0" smtClean="0"/>
              <a:t>Customer Interaction Centers (CIC): </a:t>
            </a:r>
            <a:r>
              <a:rPr lang="en-US" dirty="0" smtClean="0"/>
              <a:t>where organizational representatives use multiple channels such as the Web, telephone, fax, and face-to-face interactions to communicate with customers.</a:t>
            </a:r>
            <a:endParaRPr lang="en-US" dirty="0" smtClean="0"/>
          </a:p>
          <a:p>
            <a:r>
              <a:rPr lang="en-US" b="1" dirty="0" smtClean="0"/>
              <a:t>Call Center: </a:t>
            </a:r>
            <a:r>
              <a:rPr lang="en-US" dirty="0" smtClean="0"/>
              <a:t>a centralized office set up to receive and transmit a large volume of requests by telephone.</a:t>
            </a:r>
            <a:endParaRPr lang="en-US" dirty="0" smtClean="0"/>
          </a:p>
          <a:p>
            <a:r>
              <a:rPr lang="en-US" b="1" dirty="0" err="1" smtClean="0"/>
              <a:t>Oubound</a:t>
            </a:r>
            <a:r>
              <a:rPr lang="en-US" b="1" dirty="0" smtClean="0"/>
              <a:t> Telesales: </a:t>
            </a:r>
            <a:r>
              <a:rPr lang="en-US" dirty="0" smtClean="0"/>
              <a:t>the CIC generates a call list for the sales team, whose members contact sales prospects.</a:t>
            </a:r>
            <a:endParaRPr lang="en-US" dirty="0" smtClean="0"/>
          </a:p>
          <a:p>
            <a:r>
              <a:rPr lang="en-US" b="1" dirty="0" smtClean="0"/>
              <a:t>Inbound </a:t>
            </a:r>
            <a:r>
              <a:rPr lang="en-US" b="1" dirty="0" err="1" smtClean="0"/>
              <a:t>Teleservice</a:t>
            </a:r>
            <a:r>
              <a:rPr lang="en-US" b="1" dirty="0" smtClean="0"/>
              <a:t>: </a:t>
            </a:r>
            <a:r>
              <a:rPr lang="en-US" dirty="0" smtClean="0"/>
              <a:t>customers communicate directly with the CIC to initiate a sales order, inquire about products and services before placing an order, and obtain information about a transaction they have already made.</a:t>
            </a:r>
            <a:endParaRPr lang="en-US" dirty="0" smtClean="0"/>
          </a:p>
          <a:p>
            <a:r>
              <a:rPr lang="en-US" b="1" dirty="0" smtClean="0"/>
              <a:t>Information Help Desk: </a:t>
            </a:r>
            <a:r>
              <a:rPr lang="en-US" dirty="0" smtClean="0"/>
              <a:t>assists customers with their questions concerning products or services, and it also processes customer complaints.</a:t>
            </a:r>
            <a:endParaRPr lang="en-US" dirty="0" smtClean="0"/>
          </a:p>
          <a:p>
            <a:r>
              <a:rPr lang="en-US" b="1" dirty="0" smtClean="0"/>
              <a:t>Live Chat: </a:t>
            </a:r>
            <a:r>
              <a:rPr lang="en-US" dirty="0" smtClean="0"/>
              <a:t>allows customers to connect to a company representative and conduct an instant messaging session enabling the participants to share documents and photos.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Customer Service and Support: </a:t>
            </a:r>
            <a:r>
              <a:rPr lang="en-US" dirty="0" smtClean="0"/>
              <a:t>systems that automate service requests, complaints, product returns, and requests for information.</a:t>
            </a:r>
            <a:endParaRPr lang="en-US" dirty="0" smtClean="0"/>
          </a:p>
          <a:p>
            <a:r>
              <a:rPr lang="en-US" b="1" dirty="0" smtClean="0"/>
              <a:t>Customer Interaction Centers (CIC): </a:t>
            </a:r>
            <a:r>
              <a:rPr lang="en-US" dirty="0" smtClean="0"/>
              <a:t>where organizational representatives use multiple channels such as the Web, telephone, fax, and face-to-face interactions to communicate with customers.</a:t>
            </a:r>
            <a:endParaRPr lang="en-US" dirty="0" smtClean="0"/>
          </a:p>
          <a:p>
            <a:r>
              <a:rPr lang="en-US" b="1" dirty="0" smtClean="0"/>
              <a:t>Call Center: </a:t>
            </a:r>
            <a:r>
              <a:rPr lang="en-US" dirty="0" smtClean="0"/>
              <a:t>a centralized office set up to receive and transmit a large volume of requests by telephone.</a:t>
            </a:r>
            <a:endParaRPr lang="en-US" dirty="0" smtClean="0"/>
          </a:p>
          <a:p>
            <a:r>
              <a:rPr lang="en-US" b="1" dirty="0" err="1" smtClean="0"/>
              <a:t>Oubound</a:t>
            </a:r>
            <a:r>
              <a:rPr lang="en-US" b="1" dirty="0" smtClean="0"/>
              <a:t> Telesales: </a:t>
            </a:r>
            <a:r>
              <a:rPr lang="en-US" dirty="0" smtClean="0"/>
              <a:t>the CIC generates a call list for the sales team, whose members contact sales prospects.</a:t>
            </a:r>
            <a:endParaRPr lang="en-US" dirty="0" smtClean="0"/>
          </a:p>
          <a:p>
            <a:r>
              <a:rPr lang="en-US" b="1" dirty="0" smtClean="0"/>
              <a:t>Inbound </a:t>
            </a:r>
            <a:r>
              <a:rPr lang="en-US" b="1" dirty="0" err="1" smtClean="0"/>
              <a:t>Teleservice</a:t>
            </a:r>
            <a:r>
              <a:rPr lang="en-US" b="1" dirty="0" smtClean="0"/>
              <a:t>: </a:t>
            </a:r>
            <a:r>
              <a:rPr lang="en-US" dirty="0" smtClean="0"/>
              <a:t>customers communicate directly with the CIC to initiate a sales order, inquire about products and services before placing an order, and obtain information about a transaction they have already made.</a:t>
            </a:r>
            <a:endParaRPr lang="en-US" dirty="0" smtClean="0"/>
          </a:p>
          <a:p>
            <a:r>
              <a:rPr lang="en-US" b="1" dirty="0" smtClean="0"/>
              <a:t>Information Help Desk: </a:t>
            </a:r>
            <a:r>
              <a:rPr lang="en-US" dirty="0" smtClean="0"/>
              <a:t>assists customers with their questions concerning products or services, and it also processes customer complaints.</a:t>
            </a:r>
            <a:endParaRPr lang="en-US" dirty="0" smtClean="0"/>
          </a:p>
          <a:p>
            <a:r>
              <a:rPr lang="en-US" b="1" dirty="0" smtClean="0"/>
              <a:t>Live Chat: </a:t>
            </a:r>
            <a:r>
              <a:rPr lang="en-US" dirty="0" smtClean="0"/>
              <a:t>allows customers to connect to a company representative and conduct an instant messaging session enabling the participants to share documents and photos.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Sales Force Automation (SFA): </a:t>
            </a:r>
            <a:r>
              <a:rPr lang="en-US" dirty="0" smtClean="0"/>
              <a:t>the component of an operational CRM system that automatically records all of the components in a sales transaction process.</a:t>
            </a:r>
            <a:endParaRPr lang="en-US" dirty="0" smtClean="0"/>
          </a:p>
          <a:p>
            <a:r>
              <a:rPr lang="en-US" b="1" dirty="0" smtClean="0"/>
              <a:t>Contact Management System: </a:t>
            </a:r>
            <a:r>
              <a:rPr lang="en-US" dirty="0" smtClean="0"/>
              <a:t>tracks all communications between the company and the customer, the purpose of each communication, and any necessary follow-up which eliminates duplicated contacts and redundancy, which in turn reduces the risk of irritating customers.</a:t>
            </a:r>
            <a:endParaRPr lang="en-US" dirty="0" smtClean="0"/>
          </a:p>
          <a:p>
            <a:r>
              <a:rPr lang="en-US" b="1" dirty="0" smtClean="0"/>
              <a:t>Sales Lead Tracking System: </a:t>
            </a:r>
            <a:r>
              <a:rPr lang="en-US" dirty="0" smtClean="0"/>
              <a:t>lists potential customers or customers who have purchased related products; that is, products similar to those that the salesperson is trying to sell to the customer.</a:t>
            </a:r>
            <a:endParaRPr lang="en-US" dirty="0" smtClean="0"/>
          </a:p>
          <a:p>
            <a:r>
              <a:rPr lang="en-US" b="1" dirty="0" smtClean="0"/>
              <a:t>Sales Forecasting System: </a:t>
            </a:r>
            <a:r>
              <a:rPr lang="en-US" dirty="0" smtClean="0"/>
              <a:t>a mathematical technique for estimating future sales.</a:t>
            </a:r>
            <a:endParaRPr lang="en-US" dirty="0" smtClean="0"/>
          </a:p>
          <a:p>
            <a:r>
              <a:rPr lang="en-US" b="1" dirty="0" smtClean="0"/>
              <a:t>Product Knowledge System: </a:t>
            </a:r>
            <a:r>
              <a:rPr lang="en-US" dirty="0" smtClean="0"/>
              <a:t>a comprehensive source of information regarding products and services.</a:t>
            </a:r>
            <a:endParaRPr lang="en-US" dirty="0" smtClean="0"/>
          </a:p>
          <a:p>
            <a:r>
              <a:rPr lang="en-US" b="1" dirty="0" smtClean="0"/>
              <a:t>Configurator: </a:t>
            </a:r>
            <a:r>
              <a:rPr lang="en-US" dirty="0" smtClean="0"/>
              <a:t>an online product-building feature that enables customers to model the product to meet their specific needs.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Sales Force Automation (SFA): </a:t>
            </a:r>
            <a:r>
              <a:rPr lang="en-US" dirty="0" smtClean="0"/>
              <a:t>the component of an operational CRM system that automatically records all of the components in a sales transaction process.</a:t>
            </a:r>
            <a:endParaRPr lang="en-US" dirty="0" smtClean="0"/>
          </a:p>
          <a:p>
            <a:r>
              <a:rPr lang="en-US" b="1" dirty="0" smtClean="0"/>
              <a:t>Contact Management System: </a:t>
            </a:r>
            <a:r>
              <a:rPr lang="en-US" dirty="0" smtClean="0"/>
              <a:t>tracks all communications between the company and the customer, the purpose of each communication, and any necessary follow-up which eliminates duplicated contacts and redundancy, which in turn reduces the risk of irritating customers.</a:t>
            </a:r>
            <a:endParaRPr lang="en-US" dirty="0" smtClean="0"/>
          </a:p>
          <a:p>
            <a:r>
              <a:rPr lang="en-US" b="1" dirty="0" smtClean="0"/>
              <a:t>Sales Lead Tracking System: </a:t>
            </a:r>
            <a:r>
              <a:rPr lang="en-US" dirty="0" smtClean="0"/>
              <a:t>lists potential customers or customers who have purchased related products; that is, products similar to those that the salesperson is trying to sell to the customer.</a:t>
            </a:r>
            <a:endParaRPr lang="en-US" dirty="0" smtClean="0"/>
          </a:p>
          <a:p>
            <a:r>
              <a:rPr lang="en-US" b="1" dirty="0" smtClean="0"/>
              <a:t>Sales Forecasting System: </a:t>
            </a:r>
            <a:r>
              <a:rPr lang="en-US" dirty="0" smtClean="0"/>
              <a:t>a mathematical technique for estimating future sales.</a:t>
            </a:r>
            <a:endParaRPr lang="en-US" dirty="0" smtClean="0"/>
          </a:p>
          <a:p>
            <a:r>
              <a:rPr lang="en-US" b="1" dirty="0" smtClean="0"/>
              <a:t>Product Knowledge System: </a:t>
            </a:r>
            <a:r>
              <a:rPr lang="en-US" dirty="0" smtClean="0"/>
              <a:t>a comprehensive source of information regarding products and services.</a:t>
            </a:r>
            <a:endParaRPr lang="en-US" dirty="0" smtClean="0"/>
          </a:p>
          <a:p>
            <a:r>
              <a:rPr lang="en-US" b="1" dirty="0" smtClean="0"/>
              <a:t>Configurator: </a:t>
            </a:r>
            <a:r>
              <a:rPr lang="en-US" dirty="0" smtClean="0"/>
              <a:t>an online product-building feature that enables customers to model the product to meet their specific needs.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Marketing: </a:t>
            </a:r>
            <a:r>
              <a:rPr lang="en-US" dirty="0" smtClean="0"/>
              <a:t>CRM Marketing applications use data mining to sift through volumes of customer data</a:t>
            </a:r>
            <a:endParaRPr lang="en-US" dirty="0" smtClean="0"/>
          </a:p>
          <a:p>
            <a:r>
              <a:rPr lang="en-US" b="1" dirty="0" smtClean="0"/>
              <a:t>Data Mining: </a:t>
            </a:r>
            <a:r>
              <a:rPr lang="en-US" dirty="0" smtClean="0"/>
              <a:t>develops a purchasing profile or snapshot of a consumer’s buying habits that may lead to additional sales through cross-selling, upselling, and bundling.</a:t>
            </a:r>
            <a:endParaRPr lang="en-US" dirty="0" smtClean="0"/>
          </a:p>
          <a:p>
            <a:r>
              <a:rPr lang="en-US" b="1" dirty="0" smtClean="0"/>
              <a:t>Cross-Selling: </a:t>
            </a:r>
            <a:r>
              <a:rPr lang="en-US" dirty="0" smtClean="0"/>
              <a:t>the marketing of additional related products to customers based on a previous purchase.</a:t>
            </a:r>
            <a:endParaRPr lang="en-US" dirty="0" smtClean="0"/>
          </a:p>
          <a:p>
            <a:r>
              <a:rPr lang="en-US" b="1" dirty="0" smtClean="0"/>
              <a:t>Upselling: </a:t>
            </a:r>
            <a:r>
              <a:rPr lang="en-US" dirty="0" smtClean="0"/>
              <a:t>a strategy in which the salesperson provides customers with the opportunity to purchase related products or services of greater value in place of, or along with, the consumer’s initial product or service selection.</a:t>
            </a:r>
            <a:endParaRPr lang="en-US" dirty="0" smtClean="0"/>
          </a:p>
          <a:p>
            <a:r>
              <a:rPr lang="en-US" b="1" dirty="0" smtClean="0"/>
              <a:t>Bundling: </a:t>
            </a:r>
            <a:r>
              <a:rPr lang="en-US" dirty="0" smtClean="0"/>
              <a:t>is a form of cross-selling in which a business sells a group of products or services together at a lower price than their combined individual prices.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Campaign Management: </a:t>
            </a:r>
            <a:r>
              <a:rPr lang="en-US" dirty="0" smtClean="0"/>
              <a:t>applications that help organizations plan campaigns that send the right messages to the right people through the right channels (e.g., avoid targeting people who have opted out of receiving marketing communications).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Customer-Facing Applications: </a:t>
            </a:r>
            <a:r>
              <a:rPr lang="en-US" dirty="0" smtClean="0"/>
              <a:t>allow an organization’s sales, field service, and customer interaction center representatives interact directly with customers through customer service and support, sales force automation, marketing, and campaign management.</a:t>
            </a:r>
            <a:endParaRPr lang="en-US" dirty="0" smtClean="0"/>
          </a:p>
          <a:p>
            <a:r>
              <a:rPr lang="en-US" dirty="0" smtClean="0"/>
              <a:t>--------------</a:t>
            </a:r>
            <a:endParaRPr lang="en-US" dirty="0" smtClean="0"/>
          </a:p>
          <a:p>
            <a:r>
              <a:rPr lang="en-US" b="1" dirty="0" smtClean="0"/>
              <a:t>Campaign Management: </a:t>
            </a:r>
            <a:r>
              <a:rPr lang="en-US" dirty="0" smtClean="0"/>
              <a:t>applications that help organizations plan campaigns that send the right messages to the right people through the right channels (e.g., avoid targeting people who have opted out of receiving marketing communications).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Customer-Touching Applications: </a:t>
            </a:r>
            <a:r>
              <a:rPr lang="en-US" dirty="0" smtClean="0"/>
              <a:t>(or electronic CRM e-CRM) customer self-help applications/technologies.</a:t>
            </a:r>
            <a:endParaRPr lang="en-US" dirty="0" smtClean="0"/>
          </a:p>
          <a:p>
            <a:r>
              <a:rPr lang="en-US" dirty="0" smtClean="0"/>
              <a:t>-----------------</a:t>
            </a:r>
            <a:endParaRPr lang="en-US" dirty="0" smtClean="0"/>
          </a:p>
          <a:p>
            <a:r>
              <a:rPr lang="en-US" b="1" dirty="0" smtClean="0"/>
              <a:t>Search and Comparison Capabilities: </a:t>
            </a:r>
            <a:r>
              <a:rPr lang="en-US" dirty="0" smtClean="0"/>
              <a:t>search and comparison capabilities offered to customers by online stores, online malls, and independent comparison Web sites.</a:t>
            </a:r>
            <a:endParaRPr lang="en-US" dirty="0" smtClean="0"/>
          </a:p>
          <a:p>
            <a:r>
              <a:rPr lang="en-US" b="1" dirty="0" smtClean="0"/>
              <a:t>Technical and Other Information and Services:  </a:t>
            </a:r>
            <a:r>
              <a:rPr lang="en-US" dirty="0" smtClean="0"/>
              <a:t>personalized experiences offered by organizations to induce customers to make purchases or to remain loyal (e.g., allowing customers to download product manuals; providing detailed technical information, maintenance information, and replacement parts to customers).</a:t>
            </a:r>
            <a:endParaRPr lang="en-US" dirty="0" smtClean="0"/>
          </a:p>
          <a:p>
            <a:r>
              <a:rPr lang="en-US" b="1" dirty="0" smtClean="0"/>
              <a:t>Customized Products and Services: </a:t>
            </a:r>
            <a:r>
              <a:rPr lang="en-US" dirty="0" smtClean="0"/>
              <a:t>offering customers the ability to </a:t>
            </a:r>
            <a:r>
              <a:rPr lang="en-US" dirty="0" err="1" smtClean="0"/>
              <a:t>custimize</a:t>
            </a:r>
            <a:r>
              <a:rPr lang="en-US" dirty="0" smtClean="0"/>
              <a:t> products, view account balances, check shipping status of an order, etc.</a:t>
            </a:r>
            <a:endParaRPr lang="en-US" dirty="0" smtClean="0"/>
          </a:p>
          <a:p>
            <a:r>
              <a:rPr lang="en-US" b="1" dirty="0" smtClean="0"/>
              <a:t>Mass Customization: </a:t>
            </a:r>
            <a:r>
              <a:rPr lang="en-US" dirty="0" smtClean="0"/>
              <a:t>a process in which customers can configure their own products (e.g., customized computer systems from Dell).</a:t>
            </a:r>
            <a:endParaRPr lang="en-US" dirty="0" smtClean="0"/>
          </a:p>
          <a:p>
            <a:r>
              <a:rPr lang="en-US" b="1" dirty="0" smtClean="0"/>
              <a:t>Personalized Web Pages: </a:t>
            </a:r>
            <a:r>
              <a:rPr lang="en-US" dirty="0" smtClean="0"/>
              <a:t>organizations permit their customers to create personalized Web pages used to record purchases and preferences, as well as problems and requests.</a:t>
            </a:r>
            <a:endParaRPr lang="en-US" dirty="0" smtClean="0"/>
          </a:p>
          <a:p>
            <a:r>
              <a:rPr lang="en-US" b="1" dirty="0" smtClean="0"/>
              <a:t>Frequently Asked Questions (FAQs): </a:t>
            </a:r>
            <a:r>
              <a:rPr lang="en-US" dirty="0" smtClean="0"/>
              <a:t>a simple tool for answering repetitive customer queries and when customers find the information they need by using FAQs the need to communicate with an actual person is eliminated.</a:t>
            </a:r>
            <a:endParaRPr lang="en-US" dirty="0" smtClean="0"/>
          </a:p>
          <a:p>
            <a:r>
              <a:rPr lang="en-US" b="1" dirty="0" smtClean="0"/>
              <a:t>E-mail and Automated Response: </a:t>
            </a:r>
            <a:r>
              <a:rPr lang="en-US" dirty="0" smtClean="0"/>
              <a:t>the most popular tool for customer service, inexpensive, fast, and companies use e-mail not only to answer customer inquiries but also to disseminate information, send alerts and product information, and conduct correspondence on any topic.</a:t>
            </a:r>
            <a:endParaRPr lang="en-US" dirty="0" smtClean="0"/>
          </a:p>
          <a:p>
            <a:r>
              <a:rPr lang="en-US" b="1" dirty="0" smtClean="0"/>
              <a:t>Loyalty Programs: </a:t>
            </a:r>
            <a:r>
              <a:rPr lang="en-US" dirty="0" smtClean="0"/>
              <a:t>programs that recognize customers who repeatedly use a vendor’s</a:t>
            </a:r>
            <a:endParaRPr lang="en-US" dirty="0" smtClean="0"/>
          </a:p>
          <a:p>
            <a:r>
              <a:rPr lang="en-US" dirty="0" smtClean="0"/>
              <a:t>products or services.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Customer-Touching Applications: </a:t>
            </a:r>
            <a:r>
              <a:rPr lang="en-US" dirty="0" smtClean="0"/>
              <a:t>(or electronic CRM e-CRM) customer self-help applications/technologies.</a:t>
            </a:r>
            <a:endParaRPr lang="en-US" dirty="0" smtClean="0"/>
          </a:p>
          <a:p>
            <a:r>
              <a:rPr lang="en-US" dirty="0" smtClean="0"/>
              <a:t>-----------------</a:t>
            </a:r>
            <a:endParaRPr lang="en-US" dirty="0" smtClean="0"/>
          </a:p>
          <a:p>
            <a:r>
              <a:rPr lang="en-US" b="1" dirty="0" smtClean="0"/>
              <a:t>Search and Comparison Capabilities: </a:t>
            </a:r>
            <a:r>
              <a:rPr lang="en-US" dirty="0" smtClean="0"/>
              <a:t>search and comparison capabilities offered to customers by online stores, online malls, and independent comparison Web sites.</a:t>
            </a:r>
            <a:endParaRPr lang="en-US" dirty="0" smtClean="0"/>
          </a:p>
          <a:p>
            <a:r>
              <a:rPr lang="en-US" b="1" dirty="0" smtClean="0"/>
              <a:t>Technical and Other Information and Services:  </a:t>
            </a:r>
            <a:r>
              <a:rPr lang="en-US" dirty="0" smtClean="0"/>
              <a:t>personalized experiences offered by organizations to induce customers to make purchases or to remain loyal (e.g., allowing customers to download product manuals; providing detailed technical information, maintenance information, and replacement parts to customers).</a:t>
            </a:r>
            <a:endParaRPr lang="en-US" dirty="0" smtClean="0"/>
          </a:p>
          <a:p>
            <a:r>
              <a:rPr lang="en-US" b="1" dirty="0" smtClean="0"/>
              <a:t>Customized Products and Services: </a:t>
            </a:r>
            <a:r>
              <a:rPr lang="en-US" dirty="0" smtClean="0"/>
              <a:t>offering customers the ability to </a:t>
            </a:r>
            <a:r>
              <a:rPr lang="en-US" dirty="0" err="1" smtClean="0"/>
              <a:t>custimize</a:t>
            </a:r>
            <a:r>
              <a:rPr lang="en-US" dirty="0" smtClean="0"/>
              <a:t> products, view account balances, check shipping status of an order, etc.</a:t>
            </a:r>
            <a:endParaRPr lang="en-US" dirty="0" smtClean="0"/>
          </a:p>
          <a:p>
            <a:r>
              <a:rPr lang="en-US" b="1" dirty="0" smtClean="0"/>
              <a:t>Mass Customization: </a:t>
            </a:r>
            <a:r>
              <a:rPr lang="en-US" dirty="0" smtClean="0"/>
              <a:t>a process in which customers can configure their own products (e.g., customized computer systems from Dell).</a:t>
            </a:r>
            <a:endParaRPr lang="en-US" dirty="0" smtClean="0"/>
          </a:p>
          <a:p>
            <a:r>
              <a:rPr lang="en-US" b="1" dirty="0" smtClean="0"/>
              <a:t>Personalized Web Pages: </a:t>
            </a:r>
            <a:r>
              <a:rPr lang="en-US" dirty="0" smtClean="0"/>
              <a:t>organizations permit their customers to create personalized Web pages used to record purchases and preferences, as well as problems and requests.</a:t>
            </a:r>
            <a:endParaRPr lang="en-US" dirty="0" smtClean="0"/>
          </a:p>
          <a:p>
            <a:r>
              <a:rPr lang="en-US" b="1" dirty="0" smtClean="0"/>
              <a:t>Frequently Asked Questions (FAQs): </a:t>
            </a:r>
            <a:r>
              <a:rPr lang="en-US" dirty="0" smtClean="0"/>
              <a:t>a simple tool for answering repetitive customer queries and when customers find the information they need by using FAQs the need to communicate with an actual person is eliminated.</a:t>
            </a:r>
            <a:endParaRPr lang="en-US" dirty="0" smtClean="0"/>
          </a:p>
          <a:p>
            <a:r>
              <a:rPr lang="en-US" b="1" dirty="0" smtClean="0"/>
              <a:t>E-mail and Automated Response: </a:t>
            </a:r>
            <a:r>
              <a:rPr lang="en-US" dirty="0" smtClean="0"/>
              <a:t>the most popular tool for customer service, inexpensive, fast, and companies use e-mail not only to answer customer inquiries but also to disseminate information, send alerts and product information, and conduct correspondence on any topic.</a:t>
            </a:r>
            <a:endParaRPr lang="en-US" dirty="0" smtClean="0"/>
          </a:p>
          <a:p>
            <a:r>
              <a:rPr lang="en-US" b="1" dirty="0" smtClean="0"/>
              <a:t>Loyalty Programs: </a:t>
            </a:r>
            <a:r>
              <a:rPr lang="en-US" dirty="0" smtClean="0"/>
              <a:t>programs that recognize customers who repeatedly use a vendor’s</a:t>
            </a:r>
            <a:endParaRPr lang="en-US" dirty="0" smtClean="0"/>
          </a:p>
          <a:p>
            <a:r>
              <a:rPr lang="en-US" dirty="0" smtClean="0"/>
              <a:t>products or services.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Customer-Touching Applications: </a:t>
            </a:r>
            <a:r>
              <a:rPr lang="en-US" dirty="0" smtClean="0"/>
              <a:t>(or electronic CRM e-CRM) customer self-help applications/technologies.</a:t>
            </a:r>
            <a:endParaRPr lang="en-US" dirty="0" smtClean="0"/>
          </a:p>
          <a:p>
            <a:r>
              <a:rPr lang="en-US" dirty="0" smtClean="0"/>
              <a:t>-----------------</a:t>
            </a:r>
            <a:endParaRPr lang="en-US" dirty="0" smtClean="0"/>
          </a:p>
          <a:p>
            <a:r>
              <a:rPr lang="en-US" b="1" dirty="0" smtClean="0"/>
              <a:t>Search and Comparison Capabilities: </a:t>
            </a:r>
            <a:r>
              <a:rPr lang="en-US" dirty="0" smtClean="0"/>
              <a:t>search and comparison capabilities offered to customers by online stores, online malls, and independent comparison Web sites.</a:t>
            </a:r>
            <a:endParaRPr lang="en-US" dirty="0" smtClean="0"/>
          </a:p>
          <a:p>
            <a:r>
              <a:rPr lang="en-US" b="1" dirty="0" smtClean="0"/>
              <a:t>Technical and Other Information and Services:  </a:t>
            </a:r>
            <a:r>
              <a:rPr lang="en-US" dirty="0" smtClean="0"/>
              <a:t>personalized experiences offered by organizations to induce customers to make purchases or to remain loyal (e.g., allowing customers to download product manuals; providing detailed technical information, maintenance information, and replacement parts to customers).</a:t>
            </a:r>
            <a:endParaRPr lang="en-US" dirty="0" smtClean="0"/>
          </a:p>
          <a:p>
            <a:r>
              <a:rPr lang="en-US" b="1" dirty="0" smtClean="0"/>
              <a:t>Customized Products and Services: </a:t>
            </a:r>
            <a:r>
              <a:rPr lang="en-US" dirty="0" smtClean="0"/>
              <a:t>offering customers the ability to </a:t>
            </a:r>
            <a:r>
              <a:rPr lang="en-US" dirty="0" err="1" smtClean="0"/>
              <a:t>custimize</a:t>
            </a:r>
            <a:r>
              <a:rPr lang="en-US" dirty="0" smtClean="0"/>
              <a:t> products, view account balances, check shipping status of an order, etc.</a:t>
            </a:r>
            <a:endParaRPr lang="en-US" dirty="0" smtClean="0"/>
          </a:p>
          <a:p>
            <a:r>
              <a:rPr lang="en-US" b="1" dirty="0" smtClean="0"/>
              <a:t>Mass Customization: </a:t>
            </a:r>
            <a:r>
              <a:rPr lang="en-US" dirty="0" smtClean="0"/>
              <a:t>a process in which customers can configure their own products (e.g., customized computer systems from Dell).</a:t>
            </a:r>
            <a:endParaRPr lang="en-US" dirty="0" smtClean="0"/>
          </a:p>
          <a:p>
            <a:r>
              <a:rPr lang="en-US" b="1" dirty="0" smtClean="0"/>
              <a:t>Personalized Web Pages: </a:t>
            </a:r>
            <a:r>
              <a:rPr lang="en-US" dirty="0" smtClean="0"/>
              <a:t>organizations permit their customers to create personalized Web pages used to record purchases and preferences, as well as problems and requests.</a:t>
            </a:r>
            <a:endParaRPr lang="en-US" dirty="0" smtClean="0"/>
          </a:p>
          <a:p>
            <a:r>
              <a:rPr lang="en-US" b="1" dirty="0" smtClean="0"/>
              <a:t>Frequently Asked Questions (FAQs): </a:t>
            </a:r>
            <a:r>
              <a:rPr lang="en-US" dirty="0" smtClean="0"/>
              <a:t>a simple tool for answering repetitive customer queries and when customers find the information they need by using FAQs the need to communicate with an actual person is eliminated.</a:t>
            </a:r>
            <a:endParaRPr lang="en-US" dirty="0" smtClean="0"/>
          </a:p>
          <a:p>
            <a:r>
              <a:rPr lang="en-US" b="1" dirty="0" smtClean="0"/>
              <a:t>E-mail and Automated Response: </a:t>
            </a:r>
            <a:r>
              <a:rPr lang="en-US" dirty="0" smtClean="0"/>
              <a:t>the most popular tool for customer service, inexpensive, fast, and companies use e-mail not only to answer customer inquiries but also to disseminate information, send alerts and product information, and conduct correspondence on any topic.</a:t>
            </a:r>
            <a:endParaRPr lang="en-US" dirty="0" smtClean="0"/>
          </a:p>
          <a:p>
            <a:r>
              <a:rPr lang="en-US" b="1" dirty="0" smtClean="0"/>
              <a:t>Loyalty Programs: </a:t>
            </a:r>
            <a:r>
              <a:rPr lang="en-US" dirty="0" smtClean="0"/>
              <a:t>programs that recognize customers who repeatedly use a vendor’s</a:t>
            </a:r>
            <a:endParaRPr lang="en-US" dirty="0" smtClean="0"/>
          </a:p>
          <a:p>
            <a:r>
              <a:rPr lang="en-US" dirty="0" smtClean="0"/>
              <a:t>products or services.</a:t>
            </a:r>
            <a:endParaRPr lang="en-US" dirty="0" smtClean="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ChangeArrowheads="1" noTextEdit="1"/>
          </p:cNvSpPr>
          <p:nvPr>
            <p:ph type="sldImg"/>
          </p:nvPr>
        </p:nvSpPr>
        <p:spPr/>
      </p:sp>
      <p:sp>
        <p:nvSpPr>
          <p:cNvPr id="11267"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11268"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A882D-E153-4DBC-8E8C-FC395B798BCD}" type="slidenum">
              <a:rPr lang="en-US" altLang="zh-CN"/>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Analytical CRM: provide business intelligence by analyzing customer behavior and perceptions providing information concerning customer requests and transactions, as well as customer responses to the organization’s marketing, sales, and service initiatives. These systems also create statistical models of customer behavior and the value of customer relationships over time, as well as forecasts about acquiring, retaining, and losing customers.</a:t>
            </a:r>
            <a:endParaRPr lang="en-US" dirty="0" smtClean="0"/>
          </a:p>
          <a:p>
            <a:endParaRPr lang="en-US" dirty="0" smtClean="0"/>
          </a:p>
          <a:p>
            <a:r>
              <a:rPr lang="en-US" b="1" dirty="0" smtClean="0"/>
              <a:t>Analytical CRM Systems Analyze Customer Data for:</a:t>
            </a:r>
            <a:endParaRPr lang="en-US" b="1" dirty="0" smtClean="0"/>
          </a:p>
          <a:p>
            <a:pPr marL="171450" indent="-171450">
              <a:buFont typeface="Arial" panose="020B0604020202020204" pitchFamily="34" charset="0"/>
              <a:buChar char="•"/>
            </a:pPr>
            <a:r>
              <a:rPr lang="en-US" dirty="0" smtClean="0"/>
              <a:t>Designing and executing targeted marketing campaigns</a:t>
            </a:r>
            <a:endParaRPr lang="en-US" dirty="0" smtClean="0"/>
          </a:p>
          <a:p>
            <a:pPr marL="171450" indent="-171450">
              <a:buFont typeface="Arial" panose="020B0604020202020204" pitchFamily="34" charset="0"/>
              <a:buChar char="•"/>
            </a:pPr>
            <a:r>
              <a:rPr lang="en-US" dirty="0" smtClean="0"/>
              <a:t>Increasing customer acquisition, cross-selling, and upselling</a:t>
            </a:r>
            <a:endParaRPr lang="en-US" dirty="0" smtClean="0"/>
          </a:p>
          <a:p>
            <a:pPr marL="171450" indent="-171450">
              <a:buFont typeface="Arial" panose="020B0604020202020204" pitchFamily="34" charset="0"/>
              <a:buChar char="•"/>
            </a:pPr>
            <a:r>
              <a:rPr lang="en-US" dirty="0" smtClean="0"/>
              <a:t>Providing input into decisions relating to products and services (e.g., pricing and product development)</a:t>
            </a:r>
            <a:endParaRPr lang="en-US" dirty="0" smtClean="0"/>
          </a:p>
          <a:p>
            <a:pPr marL="171450" indent="-171450">
              <a:buFont typeface="Arial" panose="020B0604020202020204" pitchFamily="34" charset="0"/>
              <a:buChar char="•"/>
            </a:pPr>
            <a:r>
              <a:rPr lang="en-US" dirty="0" smtClean="0"/>
              <a:t>Providing financial forecasting and customer profitability analysis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Analytical CRM: provide business intelligence by analyzing customer behavior and perceptions providing information concerning customer requests and transactions, as well as customer responses to the organization’s marketing, sales, and service initiatives. These systems also create statistical models of customer behavior and the value of customer relationships over time, as well as forecasts about acquiring, retaining, and losing customers.</a:t>
            </a:r>
            <a:endParaRPr lang="en-US" dirty="0" smtClean="0"/>
          </a:p>
          <a:p>
            <a:endParaRPr lang="en-US" dirty="0" smtClean="0"/>
          </a:p>
          <a:p>
            <a:r>
              <a:rPr lang="en-US" b="1" dirty="0" smtClean="0"/>
              <a:t>Analytical CRM Systems Analyze Customer Data for:</a:t>
            </a:r>
            <a:endParaRPr lang="en-US" b="1" dirty="0" smtClean="0"/>
          </a:p>
          <a:p>
            <a:pPr marL="171450" indent="-171450">
              <a:buFont typeface="Arial" panose="020B0604020202020204" pitchFamily="34" charset="0"/>
              <a:buChar char="•"/>
            </a:pPr>
            <a:r>
              <a:rPr lang="en-US" dirty="0" smtClean="0"/>
              <a:t>Designing and executing targeted marketing campaigns</a:t>
            </a:r>
            <a:endParaRPr lang="en-US" dirty="0" smtClean="0"/>
          </a:p>
          <a:p>
            <a:pPr marL="171450" indent="-171450">
              <a:buFont typeface="Arial" panose="020B0604020202020204" pitchFamily="34" charset="0"/>
              <a:buChar char="•"/>
            </a:pPr>
            <a:r>
              <a:rPr lang="en-US" dirty="0" smtClean="0"/>
              <a:t>Increasing customer acquisition, cross-selling, and upselling</a:t>
            </a:r>
            <a:endParaRPr lang="en-US" dirty="0" smtClean="0"/>
          </a:p>
          <a:p>
            <a:pPr marL="171450" indent="-171450">
              <a:buFont typeface="Arial" panose="020B0604020202020204" pitchFamily="34" charset="0"/>
              <a:buChar char="•"/>
            </a:pPr>
            <a:r>
              <a:rPr lang="en-US" dirty="0" smtClean="0"/>
              <a:t>Providing input into decisions relating to products and services (e.g., pricing and product development)</a:t>
            </a:r>
            <a:endParaRPr lang="en-US" dirty="0" smtClean="0"/>
          </a:p>
          <a:p>
            <a:pPr marL="171450" indent="-171450">
              <a:buFont typeface="Arial" panose="020B0604020202020204" pitchFamily="34" charset="0"/>
              <a:buChar char="•"/>
            </a:pPr>
            <a:r>
              <a:rPr lang="en-US" dirty="0" smtClean="0"/>
              <a:t>Providing financial forecasting and customer profitability analysis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Analytical CRM: provide business intelligence by analyzing customer behavior and perceptions providing information concerning customer requests and transactions, as well as customer responses to the organization’s marketing, sales, and service initiatives. These systems also create statistical models of customer behavior and the value of customer relationships over time, as well as forecasts about acquiring, retaining, and losing customers.</a:t>
            </a:r>
            <a:endParaRPr lang="en-US" dirty="0" smtClean="0"/>
          </a:p>
          <a:p>
            <a:endParaRPr lang="en-US" dirty="0" smtClean="0"/>
          </a:p>
          <a:p>
            <a:r>
              <a:rPr lang="en-US" b="1" dirty="0" smtClean="0"/>
              <a:t>Analytical CRM Systems Analyze Customer Data for:</a:t>
            </a:r>
            <a:endParaRPr lang="en-US" b="1" dirty="0" smtClean="0"/>
          </a:p>
          <a:p>
            <a:pPr marL="171450" indent="-171450">
              <a:buFont typeface="Arial" panose="020B0604020202020204" pitchFamily="34" charset="0"/>
              <a:buChar char="•"/>
            </a:pPr>
            <a:r>
              <a:rPr lang="en-US" dirty="0" smtClean="0"/>
              <a:t>Designing and executing targeted marketing campaigns</a:t>
            </a:r>
            <a:endParaRPr lang="en-US" dirty="0" smtClean="0"/>
          </a:p>
          <a:p>
            <a:pPr marL="171450" indent="-171450">
              <a:buFont typeface="Arial" panose="020B0604020202020204" pitchFamily="34" charset="0"/>
              <a:buChar char="•"/>
            </a:pPr>
            <a:r>
              <a:rPr lang="en-US" dirty="0" smtClean="0"/>
              <a:t>Increasing customer acquisition, cross-selling, and upselling</a:t>
            </a:r>
            <a:endParaRPr lang="en-US" dirty="0" smtClean="0"/>
          </a:p>
          <a:p>
            <a:pPr marL="171450" indent="-171450">
              <a:buFont typeface="Arial" panose="020B0604020202020204" pitchFamily="34" charset="0"/>
              <a:buChar char="•"/>
            </a:pPr>
            <a:r>
              <a:rPr lang="en-US" dirty="0" smtClean="0"/>
              <a:t>Providing input into decisions relating to products and services (e.g., pricing and product development)</a:t>
            </a:r>
            <a:endParaRPr lang="en-US" dirty="0" smtClean="0"/>
          </a:p>
          <a:p>
            <a:pPr marL="171450" indent="-171450">
              <a:buFont typeface="Arial" panose="020B0604020202020204" pitchFamily="34" charset="0"/>
              <a:buChar char="•"/>
            </a:pPr>
            <a:r>
              <a:rPr lang="en-US" dirty="0" smtClean="0"/>
              <a:t>Providing financial forecasting and customer profitability analysis</a:t>
            </a:r>
            <a:endParaRPr lang="en-US" dirty="0"/>
          </a:p>
        </p:txBody>
      </p:sp>
      <p:sp>
        <p:nvSpPr>
          <p:cNvPr id="4" name="Slide Number Placeholder 3"/>
          <p:cNvSpPr>
            <a:spLocks noGrp="1"/>
          </p:cNvSpPr>
          <p:nvPr>
            <p:ph type="sldNum" sz="quarter" idx="10"/>
          </p:nvPr>
        </p:nvSpPr>
        <p:spPr/>
        <p:txBody>
          <a:bodyPr/>
          <a:lstStyle/>
          <a:p>
            <a:fld id="{2CF41C25-7A1F-47FB-B705-003A328B9163}"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A13479-0BE5-40F3-8B30-D6EF51B2A2C3}" type="slidenum">
              <a:rPr lang="en-US" altLang="zh-CN"/>
            </a:fld>
            <a:endParaRPr lang="en-US" altLang="zh-CN"/>
          </a:p>
        </p:txBody>
      </p:sp>
      <p:sp>
        <p:nvSpPr>
          <p:cNvPr id="15363" name="Rectangle 2"/>
          <p:cNvSpPr>
            <a:spLocks noGrp="1" noRot="1" noChangeAspect="1" noChangeArrowheads="1" noTextEdit="1"/>
          </p:cNvSpPr>
          <p:nvPr>
            <p:ph type="sldImg" idx="4294967295"/>
          </p:nvPr>
        </p:nvSpPr>
        <p:spPr/>
      </p:sp>
      <p:sp>
        <p:nvSpPr>
          <p:cNvPr id="15364" name="Rectangle 3"/>
          <p:cNvSpPr>
            <a:spLocks noGrp="1" noChangeArrowheads="1"/>
          </p:cNvSpPr>
          <p:nvPr>
            <p:ph type="body" idx="4294967295"/>
          </p:nvPr>
        </p:nvSpPr>
        <p:spPr/>
        <p:txBody>
          <a:bodyPr/>
          <a:lstStyle/>
          <a:p>
            <a:pPr eaLnBrk="1" hangingPunct="1"/>
            <a:r>
              <a:rPr lang="en-US" altLang="en-US" smtClean="0"/>
              <a:t>As the business world increasingly shifts from product-focus to customer-focus, most organizations recognize that treating existing customers well is the best source of profitable and sustainable revenue growth</a:t>
            </a:r>
            <a:endParaRPr lang="en-US" altLang="en-US" smtClean="0"/>
          </a:p>
          <a:p>
            <a:pPr eaLnBrk="1" hangingPunct="1"/>
            <a:r>
              <a:rPr lang="en-US" altLang="en-US" smtClean="0"/>
              <a:t>Ask your students why, in the age of e-business, an organization is challenged more than ever before to truly satisfy its customers</a:t>
            </a:r>
            <a:endParaRPr lang="en-US" altLang="en-US" smtClean="0"/>
          </a:p>
          <a:p>
            <a:pPr eaLnBrk="1" hangingPunct="1"/>
            <a:endParaRPr lang="en-US" altLang="en-US" smtClean="0"/>
          </a:p>
          <a:p>
            <a:pPr eaLnBrk="1" hangingPunct="1"/>
            <a:r>
              <a:rPr lang="en-US" altLang="en-US" smtClean="0"/>
              <a:t>Business 2.0 ranked "You - the customer" as one of the 50 people who matter now for 2006.  </a:t>
            </a:r>
            <a:br>
              <a:rPr lang="en-US" altLang="en-US" smtClean="0"/>
            </a:br>
            <a:r>
              <a:rPr lang="en-US" altLang="en-US" smtClean="0">
                <a:hlinkClick r:id="rId3"/>
              </a:rPr>
              <a:t>http://money.cnn.com/magazines/business2/peoplewhomatter/</a:t>
            </a:r>
            <a:r>
              <a:rPr lang="en-US" altLang="en-US" smtClean="0"/>
              <a:t> </a:t>
            </a:r>
            <a:endParaRPr lang="en-US" altLang="en-US" smtClean="0"/>
          </a:p>
          <a:p>
            <a:pPr eaLnBrk="1" hangingPunct="1"/>
            <a:r>
              <a:rPr lang="en-US" altLang="en-US" smtClean="0"/>
              <a:t>These Web sites show the power people have in the consumer market today</a:t>
            </a:r>
            <a:endParaRPr lang="en-US" altLang="en-US" smtClean="0"/>
          </a:p>
          <a:p>
            <a:pPr lvl="1" eaLnBrk="1" hangingPunct="1"/>
            <a:r>
              <a:rPr lang="en-US" altLang="en-US" smtClean="0">
                <a:hlinkClick r:id="rId4"/>
              </a:rPr>
              <a:t>http://www.ihatedell.net/</a:t>
            </a:r>
            <a:endParaRPr lang="en-US" altLang="en-US" smtClean="0"/>
          </a:p>
          <a:p>
            <a:pPr lvl="1" eaLnBrk="1" hangingPunct="1"/>
            <a:r>
              <a:rPr lang="en-US" altLang="en-US" smtClean="0">
                <a:hlinkClick r:id="rId5"/>
              </a:rPr>
              <a:t>http://www.donotbuydodge.ca/</a:t>
            </a:r>
            <a:r>
              <a:rPr lang="en-US" altLang="en-US" smtClean="0"/>
              <a:t> </a:t>
            </a:r>
            <a:endParaRPr lang="en-US" altLang="en-US" smtClean="0"/>
          </a:p>
          <a:p>
            <a:pPr eaLnBrk="1" hangingPunct="1"/>
            <a:endParaRPr lang="en-US" altLang="en-US" smtClean="0"/>
          </a:p>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13E0E2-9AE3-47C8-A211-05E96435465B}" type="slidenum">
              <a:rPr lang="en-US" altLang="zh-CN"/>
            </a:fld>
            <a:endParaRPr lang="en-US" altLang="zh-CN"/>
          </a:p>
        </p:txBody>
      </p:sp>
      <p:sp>
        <p:nvSpPr>
          <p:cNvPr id="17411" name="Rectangle 2"/>
          <p:cNvSpPr>
            <a:spLocks noGrp="1" noRot="1" noChangeAspect="1" noChangeArrowheads="1" noTextEdit="1"/>
          </p:cNvSpPr>
          <p:nvPr>
            <p:ph type="sldImg" idx="4294967295"/>
          </p:nvPr>
        </p:nvSpPr>
        <p:spPr/>
      </p:sp>
      <p:sp>
        <p:nvSpPr>
          <p:cNvPr id="17412" name="Rectangle 3"/>
          <p:cNvSpPr>
            <a:spLocks noGrp="1" noChangeArrowheads="1"/>
          </p:cNvSpPr>
          <p:nvPr>
            <p:ph type="body" idx="4294967295"/>
          </p:nvPr>
        </p:nvSpPr>
        <p:spPr/>
        <p:txBody>
          <a:bodyPr/>
          <a:lstStyle/>
          <a:p>
            <a:pPr eaLnBrk="1" hangingPunct="1"/>
            <a:r>
              <a:rPr lang="en-US" altLang="en-US" smtClean="0"/>
              <a:t>Once a company knows this information, it can begin to strategize marketing campaigns, sales promotions, and other ways to increase business</a:t>
            </a:r>
            <a:endParaRPr lang="en-US" altLang="en-US" smtClean="0"/>
          </a:p>
          <a:p>
            <a:pPr eaLnBrk="1" hangingPunct="1"/>
            <a:r>
              <a:rPr lang="en-US" altLang="en-US" smtClean="0"/>
              <a:t>For example: If Ms. Smith buys only at the height of the season, then the company should send her a special offer during the “off-season”</a:t>
            </a:r>
            <a:endParaRPr lang="en-US" altLang="en-US" smtClean="0"/>
          </a:p>
          <a:p>
            <a:pPr eaLnBrk="1" hangingPunct="1"/>
            <a:r>
              <a:rPr lang="en-US" altLang="en-US" smtClean="0"/>
              <a:t>Ask your students if they have received any personalized promotions lately</a:t>
            </a:r>
            <a:endParaRPr lang="en-US" altLang="en-US" smtClean="0"/>
          </a:p>
          <a:p>
            <a:pPr eaLnBrk="1" hangingPunct="1"/>
            <a:r>
              <a:rPr lang="en-US" altLang="en-US" smtClean="0"/>
              <a:t>How did the company gather information on the student to be able to offer the personalized promotion?</a:t>
            </a: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B118B7-17EA-4A63-8475-DDE0835CA787}" type="slidenum">
              <a:rPr lang="en-US" altLang="zh-CN"/>
            </a:fld>
            <a:endParaRPr lang="en-US" altLang="zh-CN"/>
          </a:p>
        </p:txBody>
      </p:sp>
      <p:sp>
        <p:nvSpPr>
          <p:cNvPr id="23555" name="Rectangle 2"/>
          <p:cNvSpPr>
            <a:spLocks noGrp="1" noRot="1" noChangeAspect="1" noChangeArrowheads="1" noTextEdit="1"/>
          </p:cNvSpPr>
          <p:nvPr>
            <p:ph type="sldImg" idx="4294967295"/>
          </p:nvPr>
        </p:nvSpPr>
        <p:spPr/>
      </p:sp>
      <p:sp>
        <p:nvSpPr>
          <p:cNvPr id="23556" name="Rectangle 3"/>
          <p:cNvSpPr>
            <a:spLocks noGrp="1" noChangeArrowheads="1"/>
          </p:cNvSpPr>
          <p:nvPr>
            <p:ph type="body" idx="4294967295"/>
          </p:nvPr>
        </p:nvSpPr>
        <p:spPr/>
        <p:txBody>
          <a:bodyPr/>
          <a:lstStyle/>
          <a:p>
            <a:pPr eaLnBrk="1" hangingPunct="1"/>
            <a:r>
              <a:rPr lang="en-US" altLang="en-US" b="1" smtClean="0"/>
              <a:t>Reporting</a:t>
            </a:r>
            <a:endParaRPr lang="en-US" altLang="en-US" b="1" smtClean="0"/>
          </a:p>
          <a:p>
            <a:pPr lvl="1" eaLnBrk="1" hangingPunct="1"/>
            <a:r>
              <a:rPr lang="en-US" altLang="en-US" smtClean="0"/>
              <a:t>Help organizations identify their customers across applications</a:t>
            </a:r>
            <a:endParaRPr lang="en-US" altLang="en-US" smtClean="0"/>
          </a:p>
          <a:p>
            <a:pPr eaLnBrk="1" hangingPunct="1"/>
            <a:r>
              <a:rPr lang="en-US" altLang="en-US" b="1" smtClean="0"/>
              <a:t>Analyzing</a:t>
            </a:r>
            <a:endParaRPr lang="en-US" altLang="en-US" b="1" smtClean="0"/>
          </a:p>
          <a:p>
            <a:pPr lvl="1" eaLnBrk="1" hangingPunct="1"/>
            <a:r>
              <a:rPr lang="en-US" altLang="en-US" smtClean="0"/>
              <a:t>Help organizations segment their customers into categories such as best and worst customers</a:t>
            </a:r>
            <a:endParaRPr lang="en-US" altLang="en-US" smtClean="0"/>
          </a:p>
          <a:p>
            <a:pPr eaLnBrk="1" hangingPunct="1"/>
            <a:r>
              <a:rPr lang="en-US" altLang="en-US" b="1" smtClean="0"/>
              <a:t>Predicting</a:t>
            </a:r>
            <a:endParaRPr lang="en-US" altLang="en-US" b="1" smtClean="0"/>
          </a:p>
          <a:p>
            <a:pPr lvl="1" eaLnBrk="1" hangingPunct="1"/>
            <a:r>
              <a:rPr lang="en-US" altLang="en-US" smtClean="0"/>
              <a:t>Help organizations make predictions regarding customer behavior such as which customers are at risk of leaving</a:t>
            </a:r>
            <a:endParaRPr lang="en-US" altLang="en-US" smtClean="0"/>
          </a:p>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F15B36-4811-440A-8BE2-9A415146B60C}" type="slidenum">
              <a:rPr lang="en-US" altLang="zh-CN"/>
            </a:fld>
            <a:endParaRPr lang="en-US" altLang="zh-CN"/>
          </a:p>
        </p:txBody>
      </p:sp>
      <p:sp>
        <p:nvSpPr>
          <p:cNvPr id="19459" name="Rectangle 2"/>
          <p:cNvSpPr>
            <a:spLocks noGrp="1" noRot="1" noChangeAspect="1" noChangeArrowheads="1" noTextEdit="1"/>
          </p:cNvSpPr>
          <p:nvPr>
            <p:ph type="sldImg" idx="4294967295"/>
          </p:nvPr>
        </p:nvSpPr>
        <p:spPr/>
      </p:sp>
      <p:sp>
        <p:nvSpPr>
          <p:cNvPr id="19460" name="Rectangle 3"/>
          <p:cNvSpPr>
            <a:spLocks noGrp="1" noChangeArrowheads="1"/>
          </p:cNvSpPr>
          <p:nvPr>
            <p:ph type="body" idx="4294967295"/>
          </p:nvPr>
        </p:nvSpPr>
        <p:spPr/>
        <p:txBody>
          <a:bodyPr/>
          <a:lstStyle/>
          <a:p>
            <a:pPr eaLnBrk="1" hangingPunct="1"/>
            <a:r>
              <a:rPr lang="en-US" altLang="en-US" b="1" smtClean="0"/>
              <a:t>Reporting</a:t>
            </a:r>
            <a:endParaRPr lang="en-US" altLang="en-US" b="1" smtClean="0"/>
          </a:p>
          <a:p>
            <a:pPr lvl="1" eaLnBrk="1" hangingPunct="1"/>
            <a:r>
              <a:rPr lang="en-US" altLang="en-US" smtClean="0"/>
              <a:t>Help organizations identify their customers across applications</a:t>
            </a:r>
            <a:endParaRPr lang="en-US" altLang="en-US" smtClean="0"/>
          </a:p>
          <a:p>
            <a:pPr eaLnBrk="1" hangingPunct="1"/>
            <a:r>
              <a:rPr lang="en-US" altLang="en-US" b="1" smtClean="0"/>
              <a:t>Analyzing</a:t>
            </a:r>
            <a:endParaRPr lang="en-US" altLang="en-US" b="1" smtClean="0"/>
          </a:p>
          <a:p>
            <a:pPr lvl="1" eaLnBrk="1" hangingPunct="1"/>
            <a:r>
              <a:rPr lang="en-US" altLang="en-US" smtClean="0"/>
              <a:t>Help organizations segment their customers into categories such as best and worst customers</a:t>
            </a:r>
            <a:endParaRPr lang="en-US" altLang="en-US" smtClean="0"/>
          </a:p>
          <a:p>
            <a:pPr eaLnBrk="1" hangingPunct="1"/>
            <a:r>
              <a:rPr lang="en-US" altLang="en-US" b="1" smtClean="0"/>
              <a:t>Predicting</a:t>
            </a:r>
            <a:endParaRPr lang="en-US" altLang="en-US" b="1" smtClean="0"/>
          </a:p>
          <a:p>
            <a:pPr lvl="1" eaLnBrk="1" hangingPunct="1"/>
            <a:r>
              <a:rPr lang="en-US" altLang="en-US" smtClean="0"/>
              <a:t>Help organizations make predictions regarding customer behavior such as which customers are at risk of leaving</a:t>
            </a:r>
            <a:endParaRPr lang="en-US" altLang="en-US" smtClean="0"/>
          </a:p>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A9B553-5622-4598-AC2E-BFBB2EDEAE3A}" type="slidenum">
              <a:rPr lang="en-US" altLang="zh-CN"/>
            </a:fld>
            <a:endParaRPr lang="en-US" altLang="zh-CN"/>
          </a:p>
        </p:txBody>
      </p:sp>
      <p:sp>
        <p:nvSpPr>
          <p:cNvPr id="25603" name="Rectangle 2"/>
          <p:cNvSpPr>
            <a:spLocks noGrp="1" noRot="1" noChangeAspect="1" noChangeArrowheads="1" noTextEdit="1"/>
          </p:cNvSpPr>
          <p:nvPr>
            <p:ph type="sldImg" idx="4294967295"/>
          </p:nvPr>
        </p:nvSpPr>
        <p:spPr/>
      </p:sp>
      <p:sp>
        <p:nvSpPr>
          <p:cNvPr id="25604" name="Rectangle 3"/>
          <p:cNvSpPr>
            <a:spLocks noGrp="1" noChangeArrowheads="1"/>
          </p:cNvSpPr>
          <p:nvPr>
            <p:ph type="body" idx="4294967295"/>
          </p:nvPr>
        </p:nvSpPr>
        <p:spPr/>
        <p:txBody>
          <a:bodyPr/>
          <a:lstStyle/>
          <a:p>
            <a:pPr eaLnBrk="1" hangingPunct="1"/>
            <a:r>
              <a:rPr lang="en-US" altLang="en-US" dirty="0" smtClean="0"/>
              <a:t>Ask your students to define additional examples of reporting, analyzing, and predicting questions</a:t>
            </a:r>
            <a:endParaRPr lang="en-US" altLang="en-US" dirty="0" smtClean="0"/>
          </a:p>
          <a:p>
            <a:pPr eaLnBrk="1" hangingPunct="1"/>
            <a:endParaRPr lang="en-US" altLang="en-US" dirty="0" smtClean="0"/>
          </a:p>
          <a:p>
            <a:pPr eaLnBrk="1" hangingPunct="1"/>
            <a:r>
              <a:rPr lang="en-US" altLang="en-US" b="1" dirty="0" smtClean="0"/>
              <a:t>CLASSROOM EXERCISE</a:t>
            </a:r>
            <a:endParaRPr lang="en-US" altLang="en-US" b="1" dirty="0" smtClean="0"/>
          </a:p>
          <a:p>
            <a:pPr eaLnBrk="1" hangingPunct="1"/>
            <a:r>
              <a:rPr lang="en-US" altLang="en-US" b="1" dirty="0" smtClean="0"/>
              <a:t>Implementing a CRM Strategy</a:t>
            </a:r>
            <a:endParaRPr lang="en-US" altLang="en-US" dirty="0" smtClean="0"/>
          </a:p>
          <a:p>
            <a:pPr lvl="1" eaLnBrk="1" hangingPunct="1"/>
            <a:r>
              <a:rPr lang="en-US" altLang="en-US" dirty="0" smtClean="0"/>
              <a:t>Organizations can find their most valuable customers through “RFM” - </a:t>
            </a:r>
            <a:r>
              <a:rPr lang="en-US" altLang="en-US" b="1" dirty="0" err="1" smtClean="0"/>
              <a:t>R</a:t>
            </a:r>
            <a:r>
              <a:rPr lang="en-US" altLang="en-US" dirty="0" err="1" smtClean="0"/>
              <a:t>ecency</a:t>
            </a:r>
            <a:r>
              <a:rPr lang="en-US" altLang="en-US" dirty="0" smtClean="0"/>
              <a:t>, </a:t>
            </a:r>
            <a:r>
              <a:rPr lang="en-US" altLang="en-US" b="1" dirty="0" smtClean="0"/>
              <a:t>F</a:t>
            </a:r>
            <a:r>
              <a:rPr lang="en-US" altLang="en-US" dirty="0" smtClean="0"/>
              <a:t>requency, and </a:t>
            </a:r>
            <a:r>
              <a:rPr lang="en-US" altLang="en-US" b="1" dirty="0" smtClean="0"/>
              <a:t>M</a:t>
            </a:r>
            <a:r>
              <a:rPr lang="en-US" altLang="en-US" dirty="0" smtClean="0"/>
              <a:t>onetary value</a:t>
            </a:r>
            <a:endParaRPr lang="en-US" altLang="en-US" dirty="0" smtClean="0"/>
          </a:p>
          <a:p>
            <a:pPr lvl="1" eaLnBrk="1" hangingPunct="1"/>
            <a:r>
              <a:rPr lang="en-US" altLang="en-US" dirty="0" smtClean="0"/>
              <a:t>How recently a customer purchased items (</a:t>
            </a:r>
            <a:r>
              <a:rPr lang="en-US" altLang="en-US" dirty="0" err="1" smtClean="0"/>
              <a:t>Recency</a:t>
            </a:r>
            <a:r>
              <a:rPr lang="en-US" altLang="en-US" dirty="0" smtClean="0"/>
              <a:t>)</a:t>
            </a:r>
            <a:endParaRPr lang="en-US" altLang="en-US" dirty="0" smtClean="0"/>
          </a:p>
          <a:p>
            <a:pPr lvl="1" eaLnBrk="1" hangingPunct="1"/>
            <a:r>
              <a:rPr lang="en-US" altLang="en-US" dirty="0" smtClean="0"/>
              <a:t>How frequently a customer purchased items (Frequency)</a:t>
            </a:r>
            <a:endParaRPr lang="en-US" altLang="en-US" dirty="0" smtClean="0"/>
          </a:p>
          <a:p>
            <a:pPr lvl="1" eaLnBrk="1" hangingPunct="1"/>
            <a:r>
              <a:rPr lang="en-US" altLang="en-US" dirty="0" smtClean="0"/>
              <a:t>How much a customer spends on each purchase (Monetary Value)</a:t>
            </a:r>
            <a:endParaRPr lang="en-US" altLang="en-US" dirty="0" smtClean="0"/>
          </a:p>
          <a:p>
            <a:pPr lvl="1" eaLnBrk="1" hangingPunct="1"/>
            <a:r>
              <a:rPr lang="en-US" altLang="en-US" dirty="0" smtClean="0"/>
              <a:t>Break your students into groups and ask them to form a CRM strategy for a new company that sells office supplies.  Have your students present their strategy to the class.  The strategy should address how to gain new customers and how to keep existing customers.  For example,</a:t>
            </a:r>
            <a:endParaRPr lang="en-US" altLang="en-US" dirty="0" smtClean="0"/>
          </a:p>
          <a:p>
            <a:pPr lvl="1" eaLnBrk="1" hangingPunct="1"/>
            <a:r>
              <a:rPr lang="en-US" altLang="en-US" dirty="0" smtClean="0"/>
              <a:t>The company should create personal promotions for its best customers</a:t>
            </a:r>
            <a:endParaRPr lang="en-US" altLang="en-US" dirty="0" smtClean="0"/>
          </a:p>
          <a:p>
            <a:pPr lvl="1" eaLnBrk="1" hangingPunct="1"/>
            <a:r>
              <a:rPr lang="en-US" altLang="en-US" dirty="0" smtClean="0"/>
              <a:t>The company should target new customers in the surrounding area, especially business customers</a:t>
            </a:r>
            <a:endParaRPr lang="en-US" altLang="en-US" dirty="0" smtClean="0"/>
          </a:p>
          <a:p>
            <a:pPr lvl="1" eaLnBrk="1" hangingPunct="1"/>
            <a:r>
              <a:rPr lang="en-US" altLang="en-US" dirty="0" smtClean="0"/>
              <a:t>The company should try to buy a list of business customers in the area from a valid source</a:t>
            </a:r>
            <a:endParaRPr lang="en-US" altLang="en-US" dirty="0" smtClean="0"/>
          </a:p>
          <a:p>
            <a:pPr lvl="1" eaLnBrk="1" hangingPunct="1"/>
            <a:r>
              <a:rPr lang="en-US" altLang="en-US" dirty="0" smtClean="0"/>
              <a:t>The company should advertise in local trade papers, newspapers, radio stations, and restaurants</a:t>
            </a:r>
            <a:endParaRPr lang="en-US" altLang="en-US" dirty="0" smtClean="0"/>
          </a:p>
          <a:p>
            <a:pPr lvl="1" eaLnBrk="1" hangingPunct="1"/>
            <a:r>
              <a:rPr lang="en-US" altLang="en-US" dirty="0" smtClean="0"/>
              <a:t>The company should track the responses it receives from the various advertising sources</a:t>
            </a:r>
            <a:endParaRPr lang="en-US"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C2C369-88F8-4CD1-8E65-F35329692501}" type="slidenum">
              <a:rPr lang="en-US" altLang="zh-CN"/>
            </a:fld>
            <a:endParaRPr lang="en-US" altLang="zh-CN"/>
          </a:p>
        </p:txBody>
      </p:sp>
      <p:sp>
        <p:nvSpPr>
          <p:cNvPr id="27651" name="Rectangle 2"/>
          <p:cNvSpPr>
            <a:spLocks noGrp="1" noRot="1" noChangeAspect="1" noChangeArrowheads="1" noTextEdit="1"/>
          </p:cNvSpPr>
          <p:nvPr>
            <p:ph type="sldImg" idx="4294967295"/>
          </p:nvPr>
        </p:nvSpPr>
        <p:spPr/>
      </p:sp>
      <p:sp>
        <p:nvSpPr>
          <p:cNvPr id="27652" name="Rectangle 3"/>
          <p:cNvSpPr>
            <a:spLocks noGrp="1" noChangeArrowheads="1"/>
          </p:cNvSpPr>
          <p:nvPr>
            <p:ph type="body" idx="4294967295"/>
          </p:nvPr>
        </p:nvSpPr>
        <p:spPr/>
        <p:txBody>
          <a:bodyPr/>
          <a:lstStyle/>
          <a:p>
            <a:pPr eaLnBrk="1" hangingPunct="1"/>
            <a:r>
              <a:rPr lang="en-US" altLang="en-US" smtClean="0"/>
              <a:t>Can you list a few examples of front-office systems?</a:t>
            </a:r>
            <a:endParaRPr lang="en-US" altLang="en-US" smtClean="0"/>
          </a:p>
          <a:p>
            <a:pPr lvl="1" eaLnBrk="1" hangingPunct="1"/>
            <a:r>
              <a:rPr lang="en-US" altLang="en-US" smtClean="0"/>
              <a:t>Customer service, sales, billing</a:t>
            </a:r>
            <a:endParaRPr lang="en-US" altLang="en-US" smtClean="0"/>
          </a:p>
          <a:p>
            <a:pPr eaLnBrk="1" hangingPunct="1"/>
            <a:r>
              <a:rPr lang="en-US" altLang="en-US" smtClean="0"/>
              <a:t>Can you list a few examples of back-office systems?</a:t>
            </a:r>
            <a:endParaRPr lang="en-US" altLang="en-US" smtClean="0"/>
          </a:p>
          <a:p>
            <a:pPr lvl="1" eaLnBrk="1" hangingPunct="1"/>
            <a:r>
              <a:rPr lang="en-US" altLang="en-US" smtClean="0"/>
              <a:t>Accounting, finance, human resources, data warehouses</a:t>
            </a:r>
            <a:endParaRPr lang="en-US" altLang="en-US" smtClean="0"/>
          </a:p>
          <a:p>
            <a:pPr eaLnBrk="1" hangingPunct="1"/>
            <a:r>
              <a:rPr lang="en-US" altLang="en-US" smtClean="0"/>
              <a:t>Ask your students which systems are more important to an organization – front-office or back-office</a:t>
            </a:r>
            <a:endParaRPr lang="en-US" altLang="en-US" smtClean="0"/>
          </a:p>
          <a:p>
            <a:pPr lvl="1" eaLnBrk="1" hangingPunct="1"/>
            <a:r>
              <a:rPr lang="en-US" altLang="en-US" smtClean="0"/>
              <a:t>Ans: Both, one cannot function without the other</a:t>
            </a:r>
            <a:endParaRPr lang="en-US" altLang="en-US" smtClean="0"/>
          </a:p>
          <a:p>
            <a:pPr lvl="1" eaLnBrk="1" hangingPunct="1"/>
            <a:endParaRPr lang="en-US" altLang="en-US" smtClean="0"/>
          </a:p>
          <a:p>
            <a:pPr eaLnBrk="1" hangingPunct="1"/>
            <a:r>
              <a:rPr lang="en-US" altLang="en-US" b="1" smtClean="0"/>
              <a:t>CLASSROOM EXERCISE</a:t>
            </a:r>
            <a:endParaRPr lang="en-US" altLang="en-US" b="1" smtClean="0"/>
          </a:p>
          <a:p>
            <a:pPr eaLnBrk="1" hangingPunct="1"/>
            <a:r>
              <a:rPr lang="en-US" altLang="en-US" b="1" smtClean="0"/>
              <a:t>Designing a Digital Dashboard for a CRM System</a:t>
            </a:r>
            <a:endParaRPr lang="en-US" altLang="en-US" smtClean="0"/>
          </a:p>
          <a:p>
            <a:pPr lvl="1" eaLnBrk="1" hangingPunct="1"/>
            <a:r>
              <a:rPr lang="en-US" altLang="en-US" smtClean="0"/>
              <a:t>Digital dashboards offer an effective and efficient way to view enterprisewide information at near real-time. According to Nucleus Research, there is a direct correlation between use of digital dashboards and a company’s return on investment (ROI), hence all executives should be using or pushing the development of digital dashboards to monitor and analyze organizational operations.</a:t>
            </a:r>
            <a:endParaRPr lang="en-US" altLang="en-US" smtClean="0"/>
          </a:p>
          <a:p>
            <a:pPr lvl="1" eaLnBrk="1" hangingPunct="1"/>
            <a:r>
              <a:rPr lang="en-US" altLang="en-US" smtClean="0"/>
              <a:t>Break your students into groups and ask them to develop a digital dashboard for a CRM system. Be sure your students have addressed all of the following in their digital dashboard:</a:t>
            </a:r>
            <a:endParaRPr lang="en-US" altLang="en-US" smtClean="0"/>
          </a:p>
          <a:p>
            <a:pPr lvl="1" eaLnBrk="1" hangingPunct="1"/>
            <a:r>
              <a:rPr lang="en-US" altLang="en-US" smtClean="0"/>
              <a:t>Customers</a:t>
            </a:r>
            <a:endParaRPr lang="en-US" altLang="en-US" smtClean="0"/>
          </a:p>
          <a:p>
            <a:pPr lvl="1" eaLnBrk="1" hangingPunct="1"/>
            <a:r>
              <a:rPr lang="en-US" altLang="en-US" smtClean="0"/>
              <a:t>Sales</a:t>
            </a:r>
            <a:endParaRPr lang="en-US" altLang="en-US" smtClean="0"/>
          </a:p>
          <a:p>
            <a:pPr lvl="1" eaLnBrk="1" hangingPunct="1"/>
            <a:r>
              <a:rPr lang="en-US" altLang="en-US" smtClean="0"/>
              <a:t>Marketing</a:t>
            </a:r>
            <a:endParaRPr lang="en-US" altLang="en-US" smtClean="0"/>
          </a:p>
          <a:p>
            <a:pPr lvl="1" eaLnBrk="1" hangingPunct="1"/>
            <a:r>
              <a:rPr lang="en-US" altLang="en-US" smtClean="0"/>
              <a:t>Customer service</a:t>
            </a:r>
            <a:endParaRPr lang="en-US" altLang="en-US" smtClean="0"/>
          </a:p>
          <a:p>
            <a:pPr lvl="1" eaLnBrk="1" hangingPunct="1"/>
            <a:r>
              <a:rPr lang="en-US" altLang="en-US" smtClean="0"/>
              <a:t>Order entry</a:t>
            </a:r>
            <a:endParaRPr lang="en-US" altLang="en-US" smtClean="0"/>
          </a:p>
          <a:p>
            <a:pPr lvl="1" eaLnBrk="1" hangingPunct="1"/>
            <a:r>
              <a:rPr lang="en-US" altLang="en-US" smtClean="0"/>
              <a:t>Billing</a:t>
            </a:r>
            <a:endParaRPr lang="en-US" altLang="en-US" smtClean="0"/>
          </a:p>
          <a:p>
            <a:pPr lvl="1" eaLnBrk="1" hangingPunct="1"/>
            <a:r>
              <a:rPr lang="en-US" altLang="en-US" smtClean="0"/>
              <a:t>Collections</a:t>
            </a:r>
            <a:endParaRPr lang="en-US" altLang="en-US" smtClean="0"/>
          </a:p>
          <a:p>
            <a:pPr lvl="1" eaLnBrk="1" hangingPunct="1"/>
            <a:r>
              <a:rPr lang="en-US" altLang="en-US" smtClean="0"/>
              <a:t>Credit limits</a:t>
            </a:r>
            <a:endParaRPr lang="en-US" altLang="en-US" smtClean="0"/>
          </a:p>
          <a:p>
            <a:pPr lvl="1" eaLnBrk="1" hangingPunct="1"/>
            <a:r>
              <a:rPr lang="en-US" altLang="en-US" smtClean="0"/>
              <a:t>Shipping</a:t>
            </a:r>
            <a:endParaRPr lang="en-US" altLang="en-US" smtClean="0"/>
          </a:p>
          <a:p>
            <a:pPr lvl="1" eaLnBrk="1" hangingPunct="1"/>
            <a:r>
              <a:rPr lang="en-US" altLang="en-US" smtClean="0"/>
              <a:t>Transportation</a:t>
            </a: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a:fillRect/>
          </a:stretch>
        </p:blipFill>
        <p:spPr>
          <a:xfrm>
            <a:off x="-1" y="0"/>
            <a:ext cx="9144001" cy="4571999"/>
          </a:xfrm>
          <a:prstGeom prst="rect">
            <a:avLst/>
          </a:prstGeom>
        </p:spPr>
      </p:pic>
      <p:sp>
        <p:nvSpPr>
          <p:cNvPr id="8"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1" fmla="*/ 0 w 9207301"/>
              <a:gd name="connsiteY0-2" fmla="*/ 3140242 h 6841524"/>
              <a:gd name="connsiteX1-3" fmla="*/ 9207301 w 9207301"/>
              <a:gd name="connsiteY1-4" fmla="*/ 0 h 6841524"/>
              <a:gd name="connsiteX2-5" fmla="*/ 9207301 w 9207301"/>
              <a:gd name="connsiteY2-6" fmla="*/ 6841524 h 6841524"/>
              <a:gd name="connsiteX3-7" fmla="*/ 48126 w 9207301"/>
              <a:gd name="connsiteY3-8" fmla="*/ 6841524 h 6841524"/>
              <a:gd name="connsiteX4-9" fmla="*/ 0 w 9207301"/>
              <a:gd name="connsiteY4-10" fmla="*/ 3140242 h 6841524"/>
              <a:gd name="connsiteX0-11" fmla="*/ 0 w 9219332"/>
              <a:gd name="connsiteY0-12" fmla="*/ 0 h 3701282"/>
              <a:gd name="connsiteX1-13" fmla="*/ 9219332 w 9219332"/>
              <a:gd name="connsiteY1-14" fmla="*/ 782053 h 3701282"/>
              <a:gd name="connsiteX2-15" fmla="*/ 9207301 w 9219332"/>
              <a:gd name="connsiteY2-16" fmla="*/ 3701282 h 3701282"/>
              <a:gd name="connsiteX3-17" fmla="*/ 48126 w 9219332"/>
              <a:gd name="connsiteY3-18" fmla="*/ 3701282 h 3701282"/>
              <a:gd name="connsiteX4-19" fmla="*/ 0 w 9219332"/>
              <a:gd name="connsiteY4-20" fmla="*/ 0 h 3701282"/>
              <a:gd name="connsiteX0-21" fmla="*/ 0 w 9219332"/>
              <a:gd name="connsiteY0-22" fmla="*/ 0 h 3701282"/>
              <a:gd name="connsiteX1-23" fmla="*/ 9219332 w 9219332"/>
              <a:gd name="connsiteY1-24" fmla="*/ 782053 h 3701282"/>
              <a:gd name="connsiteX2-25" fmla="*/ 9207301 w 9219332"/>
              <a:gd name="connsiteY2-26" fmla="*/ 3701282 h 3701282"/>
              <a:gd name="connsiteX3-27" fmla="*/ 48126 w 9219332"/>
              <a:gd name="connsiteY3-28" fmla="*/ 3701282 h 3701282"/>
              <a:gd name="connsiteX4-29" fmla="*/ 0 w 9219332"/>
              <a:gd name="connsiteY4-30" fmla="*/ 0 h 3701282"/>
              <a:gd name="connsiteX0-31" fmla="*/ 0 w 9219332"/>
              <a:gd name="connsiteY0-32" fmla="*/ 140297 h 3841579"/>
              <a:gd name="connsiteX1-33" fmla="*/ 3985595 w 9219332"/>
              <a:gd name="connsiteY1-34" fmla="*/ 790002 h 3841579"/>
              <a:gd name="connsiteX2-35" fmla="*/ 9219332 w 9219332"/>
              <a:gd name="connsiteY2-36" fmla="*/ 922350 h 3841579"/>
              <a:gd name="connsiteX3-37" fmla="*/ 9207301 w 9219332"/>
              <a:gd name="connsiteY3-38" fmla="*/ 3841579 h 3841579"/>
              <a:gd name="connsiteX4-39" fmla="*/ 48126 w 9219332"/>
              <a:gd name="connsiteY4-40" fmla="*/ 3841579 h 3841579"/>
              <a:gd name="connsiteX5" fmla="*/ 0 w 9219332"/>
              <a:gd name="connsiteY5" fmla="*/ 140297 h 3841579"/>
              <a:gd name="connsiteX0-41" fmla="*/ 0 w 9219332"/>
              <a:gd name="connsiteY0-42" fmla="*/ 1454745 h 5156027"/>
              <a:gd name="connsiteX1-43" fmla="*/ 2662121 w 9219332"/>
              <a:gd name="connsiteY1-44" fmla="*/ 10956 h 5156027"/>
              <a:gd name="connsiteX2-45" fmla="*/ 9219332 w 9219332"/>
              <a:gd name="connsiteY2-46" fmla="*/ 2236798 h 5156027"/>
              <a:gd name="connsiteX3-47" fmla="*/ 9207301 w 9219332"/>
              <a:gd name="connsiteY3-48" fmla="*/ 5156027 h 5156027"/>
              <a:gd name="connsiteX4-49" fmla="*/ 48126 w 9219332"/>
              <a:gd name="connsiteY4-50" fmla="*/ 5156027 h 5156027"/>
              <a:gd name="connsiteX5-51" fmla="*/ 0 w 9219332"/>
              <a:gd name="connsiteY5-52" fmla="*/ 1454745 h 5156027"/>
              <a:gd name="connsiteX0-53" fmla="*/ 0 w 9219332"/>
              <a:gd name="connsiteY0-54" fmla="*/ 1443789 h 5145071"/>
              <a:gd name="connsiteX1-55" fmla="*/ 2662121 w 9219332"/>
              <a:gd name="connsiteY1-56" fmla="*/ 0 h 5145071"/>
              <a:gd name="connsiteX2-57" fmla="*/ 9219332 w 9219332"/>
              <a:gd name="connsiteY2-58" fmla="*/ 2225842 h 5145071"/>
              <a:gd name="connsiteX3-59" fmla="*/ 9207301 w 9219332"/>
              <a:gd name="connsiteY3-60" fmla="*/ 5145071 h 5145071"/>
              <a:gd name="connsiteX4-61" fmla="*/ 48126 w 9219332"/>
              <a:gd name="connsiteY4-62" fmla="*/ 5145071 h 5145071"/>
              <a:gd name="connsiteX5-63" fmla="*/ 0 w 9219332"/>
              <a:gd name="connsiteY5-64" fmla="*/ 1443789 h 5145071"/>
              <a:gd name="connsiteX0-65" fmla="*/ 0 w 9219332"/>
              <a:gd name="connsiteY0-66" fmla="*/ 1449612 h 5150894"/>
              <a:gd name="connsiteX1-67" fmla="*/ 2662121 w 9219332"/>
              <a:gd name="connsiteY1-68" fmla="*/ 5823 h 5150894"/>
              <a:gd name="connsiteX2-69" fmla="*/ 9219332 w 9219332"/>
              <a:gd name="connsiteY2-70" fmla="*/ 2231665 h 5150894"/>
              <a:gd name="connsiteX3-71" fmla="*/ 9207301 w 9219332"/>
              <a:gd name="connsiteY3-72" fmla="*/ 5150894 h 5150894"/>
              <a:gd name="connsiteX4-73" fmla="*/ 48126 w 9219332"/>
              <a:gd name="connsiteY4-74" fmla="*/ 5150894 h 5150894"/>
              <a:gd name="connsiteX5-75" fmla="*/ 0 w 9219332"/>
              <a:gd name="connsiteY5-76" fmla="*/ 1449612 h 5150894"/>
              <a:gd name="connsiteX0-77" fmla="*/ 0 w 9219332"/>
              <a:gd name="connsiteY0-78" fmla="*/ 1473604 h 5174886"/>
              <a:gd name="connsiteX1-79" fmla="*/ 2613995 w 9219332"/>
              <a:gd name="connsiteY1-80" fmla="*/ 5752 h 5174886"/>
              <a:gd name="connsiteX2-81" fmla="*/ 9219332 w 9219332"/>
              <a:gd name="connsiteY2-82" fmla="*/ 2255657 h 5174886"/>
              <a:gd name="connsiteX3-83" fmla="*/ 9207301 w 9219332"/>
              <a:gd name="connsiteY3-84" fmla="*/ 5174886 h 5174886"/>
              <a:gd name="connsiteX4-85" fmla="*/ 48126 w 9219332"/>
              <a:gd name="connsiteY4-86" fmla="*/ 5174886 h 5174886"/>
              <a:gd name="connsiteX5-87" fmla="*/ 0 w 9219332"/>
              <a:gd name="connsiteY5-88" fmla="*/ 1473604 h 5174886"/>
              <a:gd name="connsiteX0-89" fmla="*/ 0 w 9219332"/>
              <a:gd name="connsiteY0-90" fmla="*/ 1473604 h 5174886"/>
              <a:gd name="connsiteX1-91" fmla="*/ 2613995 w 9219332"/>
              <a:gd name="connsiteY1-92" fmla="*/ 5752 h 5174886"/>
              <a:gd name="connsiteX2-93" fmla="*/ 9219332 w 9219332"/>
              <a:gd name="connsiteY2-94" fmla="*/ 2255657 h 5174886"/>
              <a:gd name="connsiteX3-95" fmla="*/ 9207301 w 9219332"/>
              <a:gd name="connsiteY3-96" fmla="*/ 5174886 h 5174886"/>
              <a:gd name="connsiteX4-97" fmla="*/ 48126 w 9219332"/>
              <a:gd name="connsiteY4-98" fmla="*/ 5174886 h 5174886"/>
              <a:gd name="connsiteX5-99" fmla="*/ 0 w 9219332"/>
              <a:gd name="connsiteY5-100" fmla="*/ 1473604 h 5174886"/>
              <a:gd name="connsiteX0-101" fmla="*/ 0 w 9219332"/>
              <a:gd name="connsiteY0-102" fmla="*/ 1483124 h 5184406"/>
              <a:gd name="connsiteX1-103" fmla="*/ 2613995 w 9219332"/>
              <a:gd name="connsiteY1-104" fmla="*/ 15272 h 5184406"/>
              <a:gd name="connsiteX2-105" fmla="*/ 5874553 w 9219332"/>
              <a:gd name="connsiteY2-106" fmla="*/ 809357 h 5184406"/>
              <a:gd name="connsiteX3-107" fmla="*/ 9219332 w 9219332"/>
              <a:gd name="connsiteY3-108" fmla="*/ 2265177 h 5184406"/>
              <a:gd name="connsiteX4-109" fmla="*/ 9207301 w 9219332"/>
              <a:gd name="connsiteY4-110" fmla="*/ 5184406 h 5184406"/>
              <a:gd name="connsiteX5-111" fmla="*/ 48126 w 9219332"/>
              <a:gd name="connsiteY5-112" fmla="*/ 5184406 h 5184406"/>
              <a:gd name="connsiteX6" fmla="*/ 0 w 9219332"/>
              <a:gd name="connsiteY6" fmla="*/ 1483124 h 5184406"/>
              <a:gd name="connsiteX0-113" fmla="*/ 0 w 9219332"/>
              <a:gd name="connsiteY0-114" fmla="*/ 1483124 h 5184406"/>
              <a:gd name="connsiteX1-115" fmla="*/ 2613995 w 9219332"/>
              <a:gd name="connsiteY1-116" fmla="*/ 15272 h 5184406"/>
              <a:gd name="connsiteX2-117" fmla="*/ 5874553 w 9219332"/>
              <a:gd name="connsiteY2-118" fmla="*/ 809357 h 5184406"/>
              <a:gd name="connsiteX3-119" fmla="*/ 9219332 w 9219332"/>
              <a:gd name="connsiteY3-120" fmla="*/ 2265177 h 5184406"/>
              <a:gd name="connsiteX4-121" fmla="*/ 9207301 w 9219332"/>
              <a:gd name="connsiteY4-122" fmla="*/ 5184406 h 5184406"/>
              <a:gd name="connsiteX5-123" fmla="*/ 48126 w 9219332"/>
              <a:gd name="connsiteY5-124" fmla="*/ 5184406 h 5184406"/>
              <a:gd name="connsiteX6-125" fmla="*/ 0 w 9219332"/>
              <a:gd name="connsiteY6-126" fmla="*/ 1483124 h 5184406"/>
              <a:gd name="connsiteX0-127" fmla="*/ 0 w 9219332"/>
              <a:gd name="connsiteY0-128" fmla="*/ 1472999 h 5174281"/>
              <a:gd name="connsiteX1-129" fmla="*/ 2613995 w 9219332"/>
              <a:gd name="connsiteY1-130" fmla="*/ 5147 h 5174281"/>
              <a:gd name="connsiteX2-131" fmla="*/ 6223468 w 9219332"/>
              <a:gd name="connsiteY2-132" fmla="*/ 2026453 h 5174281"/>
              <a:gd name="connsiteX3-133" fmla="*/ 9219332 w 9219332"/>
              <a:gd name="connsiteY3-134" fmla="*/ 2255052 h 5174281"/>
              <a:gd name="connsiteX4-135" fmla="*/ 9207301 w 9219332"/>
              <a:gd name="connsiteY4-136" fmla="*/ 5174281 h 5174281"/>
              <a:gd name="connsiteX5-137" fmla="*/ 48126 w 9219332"/>
              <a:gd name="connsiteY5-138" fmla="*/ 5174281 h 5174281"/>
              <a:gd name="connsiteX6-139" fmla="*/ 0 w 9219332"/>
              <a:gd name="connsiteY6-140" fmla="*/ 1472999 h 5174281"/>
              <a:gd name="connsiteX0-141" fmla="*/ 0 w 9219332"/>
              <a:gd name="connsiteY0-142" fmla="*/ 1479523 h 5180805"/>
              <a:gd name="connsiteX1-143" fmla="*/ 2613995 w 9219332"/>
              <a:gd name="connsiteY1-144" fmla="*/ 11671 h 5180805"/>
              <a:gd name="connsiteX2-145" fmla="*/ 6223468 w 9219332"/>
              <a:gd name="connsiteY2-146" fmla="*/ 2032977 h 5180805"/>
              <a:gd name="connsiteX3-147" fmla="*/ 9219332 w 9219332"/>
              <a:gd name="connsiteY3-148" fmla="*/ 2261576 h 5180805"/>
              <a:gd name="connsiteX4-149" fmla="*/ 9207301 w 9219332"/>
              <a:gd name="connsiteY4-150" fmla="*/ 5180805 h 5180805"/>
              <a:gd name="connsiteX5-151" fmla="*/ 48126 w 9219332"/>
              <a:gd name="connsiteY5-152" fmla="*/ 5180805 h 5180805"/>
              <a:gd name="connsiteX6-153" fmla="*/ 0 w 9219332"/>
              <a:gd name="connsiteY6-154" fmla="*/ 1479523 h 5180805"/>
              <a:gd name="connsiteX0-155" fmla="*/ 0 w 9219332"/>
              <a:gd name="connsiteY0-156" fmla="*/ 1478352 h 5179634"/>
              <a:gd name="connsiteX1-157" fmla="*/ 2613995 w 9219332"/>
              <a:gd name="connsiteY1-158" fmla="*/ 10500 h 5179634"/>
              <a:gd name="connsiteX2-159" fmla="*/ 6223468 w 9219332"/>
              <a:gd name="connsiteY2-160" fmla="*/ 2031806 h 5179634"/>
              <a:gd name="connsiteX3-161" fmla="*/ 9219332 w 9219332"/>
              <a:gd name="connsiteY3-162" fmla="*/ 2260405 h 5179634"/>
              <a:gd name="connsiteX4-163" fmla="*/ 9207301 w 9219332"/>
              <a:gd name="connsiteY4-164" fmla="*/ 5179634 h 5179634"/>
              <a:gd name="connsiteX5-165" fmla="*/ 48126 w 9219332"/>
              <a:gd name="connsiteY5-166" fmla="*/ 5179634 h 5179634"/>
              <a:gd name="connsiteX6-167" fmla="*/ 0 w 9219332"/>
              <a:gd name="connsiteY6-168" fmla="*/ 1478352 h 5179634"/>
              <a:gd name="connsiteX0-169" fmla="*/ 0 w 9219332"/>
              <a:gd name="connsiteY0-170" fmla="*/ 1478352 h 5179634"/>
              <a:gd name="connsiteX1-171" fmla="*/ 2613995 w 9219332"/>
              <a:gd name="connsiteY1-172" fmla="*/ 10500 h 5179634"/>
              <a:gd name="connsiteX2-173" fmla="*/ 6223468 w 9219332"/>
              <a:gd name="connsiteY2-174" fmla="*/ 2031806 h 5179634"/>
              <a:gd name="connsiteX3-175" fmla="*/ 9219332 w 9219332"/>
              <a:gd name="connsiteY3-176" fmla="*/ 2260405 h 5179634"/>
              <a:gd name="connsiteX4-177" fmla="*/ 9207301 w 9219332"/>
              <a:gd name="connsiteY4-178" fmla="*/ 5179634 h 5179634"/>
              <a:gd name="connsiteX5-179" fmla="*/ 48126 w 9219332"/>
              <a:gd name="connsiteY5-180" fmla="*/ 5179634 h 5179634"/>
              <a:gd name="connsiteX6-181" fmla="*/ 0 w 9219332"/>
              <a:gd name="connsiteY6-182" fmla="*/ 1478352 h 5179634"/>
              <a:gd name="connsiteX0-183" fmla="*/ 0 w 9219332"/>
              <a:gd name="connsiteY0-184" fmla="*/ 1475965 h 5177247"/>
              <a:gd name="connsiteX1-185" fmla="*/ 2613995 w 9219332"/>
              <a:gd name="connsiteY1-186" fmla="*/ 8113 h 5177247"/>
              <a:gd name="connsiteX2-187" fmla="*/ 6223468 w 9219332"/>
              <a:gd name="connsiteY2-188" fmla="*/ 2029419 h 5177247"/>
              <a:gd name="connsiteX3-189" fmla="*/ 9219332 w 9219332"/>
              <a:gd name="connsiteY3-190" fmla="*/ 2258018 h 5177247"/>
              <a:gd name="connsiteX4-191" fmla="*/ 9207301 w 9219332"/>
              <a:gd name="connsiteY4-192" fmla="*/ 5177247 h 5177247"/>
              <a:gd name="connsiteX5-193" fmla="*/ 48126 w 9219332"/>
              <a:gd name="connsiteY5-194" fmla="*/ 5177247 h 5177247"/>
              <a:gd name="connsiteX6-195" fmla="*/ 0 w 9219332"/>
              <a:gd name="connsiteY6-196" fmla="*/ 1475965 h 5177247"/>
              <a:gd name="connsiteX0-197" fmla="*/ 0 w 9219332"/>
              <a:gd name="connsiteY0-198" fmla="*/ 1472966 h 5174248"/>
              <a:gd name="connsiteX1-199" fmla="*/ 2613995 w 9219332"/>
              <a:gd name="connsiteY1-200" fmla="*/ 5114 h 5174248"/>
              <a:gd name="connsiteX2-201" fmla="*/ 6223468 w 9219332"/>
              <a:gd name="connsiteY2-202" fmla="*/ 2026420 h 5174248"/>
              <a:gd name="connsiteX3-203" fmla="*/ 9219332 w 9219332"/>
              <a:gd name="connsiteY3-204" fmla="*/ 2182829 h 5174248"/>
              <a:gd name="connsiteX4-205" fmla="*/ 9207301 w 9219332"/>
              <a:gd name="connsiteY4-206" fmla="*/ 5174248 h 5174248"/>
              <a:gd name="connsiteX5-207" fmla="*/ 48126 w 9219332"/>
              <a:gd name="connsiteY5-208" fmla="*/ 5174248 h 5174248"/>
              <a:gd name="connsiteX6-209" fmla="*/ 0 w 9219332"/>
              <a:gd name="connsiteY6-210" fmla="*/ 1472966 h 5174248"/>
              <a:gd name="connsiteX0-211" fmla="*/ 0 w 9219332"/>
              <a:gd name="connsiteY0-212" fmla="*/ 1472966 h 5174248"/>
              <a:gd name="connsiteX1-213" fmla="*/ 2613995 w 9219332"/>
              <a:gd name="connsiteY1-214" fmla="*/ 5114 h 5174248"/>
              <a:gd name="connsiteX2-215" fmla="*/ 6223468 w 9219332"/>
              <a:gd name="connsiteY2-216" fmla="*/ 2026420 h 5174248"/>
              <a:gd name="connsiteX3-217" fmla="*/ 9219332 w 9219332"/>
              <a:gd name="connsiteY3-218" fmla="*/ 2182829 h 5174248"/>
              <a:gd name="connsiteX4-219" fmla="*/ 9207301 w 9219332"/>
              <a:gd name="connsiteY4-220" fmla="*/ 5174248 h 5174248"/>
              <a:gd name="connsiteX5-221" fmla="*/ 48126 w 9219332"/>
              <a:gd name="connsiteY5-222" fmla="*/ 5174248 h 5174248"/>
              <a:gd name="connsiteX6-223" fmla="*/ 0 w 9219332"/>
              <a:gd name="connsiteY6-224" fmla="*/ 1472966 h 5174248"/>
              <a:gd name="connsiteX0-225" fmla="*/ 0 w 9219332"/>
              <a:gd name="connsiteY0-226" fmla="*/ 1473550 h 5174832"/>
              <a:gd name="connsiteX1-227" fmla="*/ 2613995 w 9219332"/>
              <a:gd name="connsiteY1-228" fmla="*/ 5698 h 5174832"/>
              <a:gd name="connsiteX2-229" fmla="*/ 6223468 w 9219332"/>
              <a:gd name="connsiteY2-230" fmla="*/ 2027004 h 5174832"/>
              <a:gd name="connsiteX3-231" fmla="*/ 9219332 w 9219332"/>
              <a:gd name="connsiteY3-232" fmla="*/ 2183413 h 5174832"/>
              <a:gd name="connsiteX4-233" fmla="*/ 9207301 w 9219332"/>
              <a:gd name="connsiteY4-234" fmla="*/ 5174832 h 5174832"/>
              <a:gd name="connsiteX5-235" fmla="*/ 48126 w 9219332"/>
              <a:gd name="connsiteY5-236" fmla="*/ 5174832 h 5174832"/>
              <a:gd name="connsiteX6-237" fmla="*/ 0 w 9219332"/>
              <a:gd name="connsiteY6-238" fmla="*/ 1473550 h 5174832"/>
              <a:gd name="connsiteX0-239" fmla="*/ 0 w 9219332"/>
              <a:gd name="connsiteY0-240" fmla="*/ 1473550 h 5174832"/>
              <a:gd name="connsiteX1-241" fmla="*/ 2613995 w 9219332"/>
              <a:gd name="connsiteY1-242" fmla="*/ 5698 h 5174832"/>
              <a:gd name="connsiteX2-243" fmla="*/ 6223468 w 9219332"/>
              <a:gd name="connsiteY2-244" fmla="*/ 2027004 h 5174832"/>
              <a:gd name="connsiteX3-245" fmla="*/ 9219332 w 9219332"/>
              <a:gd name="connsiteY3-246" fmla="*/ 2183413 h 5174832"/>
              <a:gd name="connsiteX4-247" fmla="*/ 9207301 w 9219332"/>
              <a:gd name="connsiteY4-248" fmla="*/ 5174832 h 5174832"/>
              <a:gd name="connsiteX5-249" fmla="*/ 48126 w 9219332"/>
              <a:gd name="connsiteY5-250" fmla="*/ 5174832 h 5174832"/>
              <a:gd name="connsiteX6-251" fmla="*/ 0 w 9219332"/>
              <a:gd name="connsiteY6-252" fmla="*/ 1473550 h 5174832"/>
              <a:gd name="connsiteX0-253" fmla="*/ 0 w 9219332"/>
              <a:gd name="connsiteY0-254" fmla="*/ 1473550 h 5174832"/>
              <a:gd name="connsiteX1-255" fmla="*/ 2613995 w 9219332"/>
              <a:gd name="connsiteY1-256" fmla="*/ 5698 h 5174832"/>
              <a:gd name="connsiteX2-257" fmla="*/ 6223468 w 9219332"/>
              <a:gd name="connsiteY2-258" fmla="*/ 2027004 h 5174832"/>
              <a:gd name="connsiteX3-259" fmla="*/ 9219332 w 9219332"/>
              <a:gd name="connsiteY3-260" fmla="*/ 2183413 h 5174832"/>
              <a:gd name="connsiteX4-261" fmla="*/ 9207301 w 9219332"/>
              <a:gd name="connsiteY4-262" fmla="*/ 5174832 h 5174832"/>
              <a:gd name="connsiteX5-263" fmla="*/ 48126 w 9219332"/>
              <a:gd name="connsiteY5-264" fmla="*/ 5174832 h 5174832"/>
              <a:gd name="connsiteX6-265" fmla="*/ 0 w 9219332"/>
              <a:gd name="connsiteY6-266" fmla="*/ 1473550 h 5174832"/>
              <a:gd name="connsiteX0-267" fmla="*/ 0 w 9219332"/>
              <a:gd name="connsiteY0-268" fmla="*/ 1498176 h 5199458"/>
              <a:gd name="connsiteX1-269" fmla="*/ 2613995 w 9219332"/>
              <a:gd name="connsiteY1-270" fmla="*/ 30324 h 5199458"/>
              <a:gd name="connsiteX2-271" fmla="*/ 6223468 w 9219332"/>
              <a:gd name="connsiteY2-272" fmla="*/ 2051630 h 5199458"/>
              <a:gd name="connsiteX3-273" fmla="*/ 9219332 w 9219332"/>
              <a:gd name="connsiteY3-274" fmla="*/ 2208039 h 5199458"/>
              <a:gd name="connsiteX4-275" fmla="*/ 9207301 w 9219332"/>
              <a:gd name="connsiteY4-276" fmla="*/ 5199458 h 5199458"/>
              <a:gd name="connsiteX5-277" fmla="*/ 48126 w 9219332"/>
              <a:gd name="connsiteY5-278" fmla="*/ 5199458 h 5199458"/>
              <a:gd name="connsiteX6-279" fmla="*/ 0 w 9219332"/>
              <a:gd name="connsiteY6-280" fmla="*/ 1498176 h 5199458"/>
              <a:gd name="connsiteX0-281" fmla="*/ 0 w 9219332"/>
              <a:gd name="connsiteY0-282" fmla="*/ 1498176 h 5199458"/>
              <a:gd name="connsiteX1-283" fmla="*/ 2613995 w 9219332"/>
              <a:gd name="connsiteY1-284" fmla="*/ 30324 h 5199458"/>
              <a:gd name="connsiteX2-285" fmla="*/ 6223468 w 9219332"/>
              <a:gd name="connsiteY2-286" fmla="*/ 2051630 h 5199458"/>
              <a:gd name="connsiteX3-287" fmla="*/ 9219332 w 9219332"/>
              <a:gd name="connsiteY3-288" fmla="*/ 2208039 h 5199458"/>
              <a:gd name="connsiteX4-289" fmla="*/ 9207301 w 9219332"/>
              <a:gd name="connsiteY4-290" fmla="*/ 5199458 h 5199458"/>
              <a:gd name="connsiteX5-291" fmla="*/ 48126 w 9219332"/>
              <a:gd name="connsiteY5-292" fmla="*/ 5199458 h 5199458"/>
              <a:gd name="connsiteX6-293" fmla="*/ 0 w 9219332"/>
              <a:gd name="connsiteY6-294" fmla="*/ 1498176 h 5199458"/>
              <a:gd name="connsiteX0-295" fmla="*/ 0 w 9219332"/>
              <a:gd name="connsiteY0-296" fmla="*/ 1468793 h 5170075"/>
              <a:gd name="connsiteX1-297" fmla="*/ 2613995 w 9219332"/>
              <a:gd name="connsiteY1-298" fmla="*/ 941 h 5170075"/>
              <a:gd name="connsiteX2-299" fmla="*/ 6223468 w 9219332"/>
              <a:gd name="connsiteY2-300" fmla="*/ 2022247 h 5170075"/>
              <a:gd name="connsiteX3-301" fmla="*/ 9219332 w 9219332"/>
              <a:gd name="connsiteY3-302" fmla="*/ 2178656 h 5170075"/>
              <a:gd name="connsiteX4-303" fmla="*/ 9207301 w 9219332"/>
              <a:gd name="connsiteY4-304" fmla="*/ 5170075 h 5170075"/>
              <a:gd name="connsiteX5-305" fmla="*/ 48126 w 9219332"/>
              <a:gd name="connsiteY5-306" fmla="*/ 5170075 h 5170075"/>
              <a:gd name="connsiteX6-307" fmla="*/ 0 w 9219332"/>
              <a:gd name="connsiteY6-308" fmla="*/ 1468793 h 5170075"/>
              <a:gd name="connsiteX0-309" fmla="*/ 0 w 9219332"/>
              <a:gd name="connsiteY0-310" fmla="*/ 1482160 h 5183442"/>
              <a:gd name="connsiteX1-311" fmla="*/ 2613995 w 9219332"/>
              <a:gd name="connsiteY1-312" fmla="*/ 14308 h 5183442"/>
              <a:gd name="connsiteX2-313" fmla="*/ 6223468 w 9219332"/>
              <a:gd name="connsiteY2-314" fmla="*/ 2035614 h 5183442"/>
              <a:gd name="connsiteX3-315" fmla="*/ 9219332 w 9219332"/>
              <a:gd name="connsiteY3-316" fmla="*/ 2192023 h 5183442"/>
              <a:gd name="connsiteX4-317" fmla="*/ 9207301 w 9219332"/>
              <a:gd name="connsiteY4-318" fmla="*/ 5183442 h 5183442"/>
              <a:gd name="connsiteX5-319" fmla="*/ 48126 w 9219332"/>
              <a:gd name="connsiteY5-320" fmla="*/ 5183442 h 5183442"/>
              <a:gd name="connsiteX6-321" fmla="*/ 0 w 9219332"/>
              <a:gd name="connsiteY6-322" fmla="*/ 1482160 h 5183442"/>
              <a:gd name="connsiteX0-323" fmla="*/ 0 w 9219332"/>
              <a:gd name="connsiteY0-324" fmla="*/ 1493749 h 5195031"/>
              <a:gd name="connsiteX1-325" fmla="*/ 2613995 w 9219332"/>
              <a:gd name="connsiteY1-326" fmla="*/ 25897 h 5195031"/>
              <a:gd name="connsiteX2-327" fmla="*/ 6223468 w 9219332"/>
              <a:gd name="connsiteY2-328" fmla="*/ 2047203 h 5195031"/>
              <a:gd name="connsiteX3-329" fmla="*/ 9219332 w 9219332"/>
              <a:gd name="connsiteY3-330" fmla="*/ 2203612 h 5195031"/>
              <a:gd name="connsiteX4-331" fmla="*/ 9207301 w 9219332"/>
              <a:gd name="connsiteY4-332" fmla="*/ 5195031 h 5195031"/>
              <a:gd name="connsiteX5-333" fmla="*/ 48126 w 9219332"/>
              <a:gd name="connsiteY5-334" fmla="*/ 5195031 h 5195031"/>
              <a:gd name="connsiteX6-335" fmla="*/ 0 w 9219332"/>
              <a:gd name="connsiteY6-336" fmla="*/ 1493749 h 5195031"/>
              <a:gd name="connsiteX0-337" fmla="*/ 0 w 9219332"/>
              <a:gd name="connsiteY0-338" fmla="*/ 1539121 h 5240403"/>
              <a:gd name="connsiteX1-339" fmla="*/ 2493679 w 9219332"/>
              <a:gd name="connsiteY1-340" fmla="*/ 23143 h 5240403"/>
              <a:gd name="connsiteX2-341" fmla="*/ 6223468 w 9219332"/>
              <a:gd name="connsiteY2-342" fmla="*/ 2092575 h 5240403"/>
              <a:gd name="connsiteX3-343" fmla="*/ 9219332 w 9219332"/>
              <a:gd name="connsiteY3-344" fmla="*/ 2248984 h 5240403"/>
              <a:gd name="connsiteX4-345" fmla="*/ 9207301 w 9219332"/>
              <a:gd name="connsiteY4-346" fmla="*/ 5240403 h 5240403"/>
              <a:gd name="connsiteX5-347" fmla="*/ 48126 w 9219332"/>
              <a:gd name="connsiteY5-348" fmla="*/ 5240403 h 5240403"/>
              <a:gd name="connsiteX6-349" fmla="*/ 0 w 9219332"/>
              <a:gd name="connsiteY6-350" fmla="*/ 1539121 h 5240403"/>
              <a:gd name="connsiteX0-351" fmla="*/ 0 w 9219332"/>
              <a:gd name="connsiteY0-352" fmla="*/ 1556620 h 5257902"/>
              <a:gd name="connsiteX1-353" fmla="*/ 2493679 w 9219332"/>
              <a:gd name="connsiteY1-354" fmla="*/ 40642 h 5257902"/>
              <a:gd name="connsiteX2-355" fmla="*/ 6223468 w 9219332"/>
              <a:gd name="connsiteY2-356" fmla="*/ 2110074 h 5257902"/>
              <a:gd name="connsiteX3-357" fmla="*/ 9219332 w 9219332"/>
              <a:gd name="connsiteY3-358" fmla="*/ 2266483 h 5257902"/>
              <a:gd name="connsiteX4-359" fmla="*/ 9207301 w 9219332"/>
              <a:gd name="connsiteY4-360" fmla="*/ 5257902 h 5257902"/>
              <a:gd name="connsiteX5-361" fmla="*/ 48126 w 9219332"/>
              <a:gd name="connsiteY5-362" fmla="*/ 5257902 h 5257902"/>
              <a:gd name="connsiteX6-363" fmla="*/ 0 w 9219332"/>
              <a:gd name="connsiteY6-364" fmla="*/ 1556620 h 5257902"/>
              <a:gd name="connsiteX0-365" fmla="*/ 0 w 9219332"/>
              <a:gd name="connsiteY0-366" fmla="*/ 1562740 h 5264022"/>
              <a:gd name="connsiteX1-367" fmla="*/ 2493679 w 9219332"/>
              <a:gd name="connsiteY1-368" fmla="*/ 46762 h 5264022"/>
              <a:gd name="connsiteX2-369" fmla="*/ 6223468 w 9219332"/>
              <a:gd name="connsiteY2-370" fmla="*/ 2116194 h 5264022"/>
              <a:gd name="connsiteX3-371" fmla="*/ 9219332 w 9219332"/>
              <a:gd name="connsiteY3-372" fmla="*/ 2272603 h 5264022"/>
              <a:gd name="connsiteX4-373" fmla="*/ 9207301 w 9219332"/>
              <a:gd name="connsiteY4-374" fmla="*/ 5264022 h 5264022"/>
              <a:gd name="connsiteX5-375" fmla="*/ 48126 w 9219332"/>
              <a:gd name="connsiteY5-376" fmla="*/ 5264022 h 5264022"/>
              <a:gd name="connsiteX6-377" fmla="*/ 0 w 9219332"/>
              <a:gd name="connsiteY6-378" fmla="*/ 1562740 h 5264022"/>
              <a:gd name="connsiteX0-379" fmla="*/ 0 w 9219332"/>
              <a:gd name="connsiteY0-380" fmla="*/ 1556621 h 5257903"/>
              <a:gd name="connsiteX1-381" fmla="*/ 2469615 w 9219332"/>
              <a:gd name="connsiteY1-382" fmla="*/ 40643 h 5257903"/>
              <a:gd name="connsiteX2-383" fmla="*/ 6223468 w 9219332"/>
              <a:gd name="connsiteY2-384" fmla="*/ 2110075 h 5257903"/>
              <a:gd name="connsiteX3-385" fmla="*/ 9219332 w 9219332"/>
              <a:gd name="connsiteY3-386" fmla="*/ 2266484 h 5257903"/>
              <a:gd name="connsiteX4-387" fmla="*/ 9207301 w 9219332"/>
              <a:gd name="connsiteY4-388" fmla="*/ 5257903 h 5257903"/>
              <a:gd name="connsiteX5-389" fmla="*/ 48126 w 9219332"/>
              <a:gd name="connsiteY5-390" fmla="*/ 5257903 h 5257903"/>
              <a:gd name="connsiteX6-391" fmla="*/ 0 w 9219332"/>
              <a:gd name="connsiteY6-392" fmla="*/ 1556621 h 5257903"/>
              <a:gd name="connsiteX0-393" fmla="*/ 0 w 9219332"/>
              <a:gd name="connsiteY0-394" fmla="*/ 1545248 h 5246530"/>
              <a:gd name="connsiteX1-395" fmla="*/ 2469615 w 9219332"/>
              <a:gd name="connsiteY1-396" fmla="*/ 29270 h 5246530"/>
              <a:gd name="connsiteX2-397" fmla="*/ 6223468 w 9219332"/>
              <a:gd name="connsiteY2-398" fmla="*/ 2098702 h 5246530"/>
              <a:gd name="connsiteX3-399" fmla="*/ 9219332 w 9219332"/>
              <a:gd name="connsiteY3-400" fmla="*/ 2255111 h 5246530"/>
              <a:gd name="connsiteX4-401" fmla="*/ 9207301 w 9219332"/>
              <a:gd name="connsiteY4-402" fmla="*/ 5246530 h 5246530"/>
              <a:gd name="connsiteX5-403" fmla="*/ 48126 w 9219332"/>
              <a:gd name="connsiteY5-404" fmla="*/ 5246530 h 5246530"/>
              <a:gd name="connsiteX6-405" fmla="*/ 0 w 9219332"/>
              <a:gd name="connsiteY6-406" fmla="*/ 1545248 h 5246530"/>
              <a:gd name="connsiteX0-407" fmla="*/ 0 w 9219332"/>
              <a:gd name="connsiteY0-408" fmla="*/ 1547962 h 5249244"/>
              <a:gd name="connsiteX1-409" fmla="*/ 2469615 w 9219332"/>
              <a:gd name="connsiteY1-410" fmla="*/ 31984 h 5249244"/>
              <a:gd name="connsiteX2-411" fmla="*/ 6223468 w 9219332"/>
              <a:gd name="connsiteY2-412" fmla="*/ 2101416 h 5249244"/>
              <a:gd name="connsiteX3-413" fmla="*/ 9219332 w 9219332"/>
              <a:gd name="connsiteY3-414" fmla="*/ 2257825 h 5249244"/>
              <a:gd name="connsiteX4-415" fmla="*/ 9207301 w 9219332"/>
              <a:gd name="connsiteY4-416" fmla="*/ 5249244 h 5249244"/>
              <a:gd name="connsiteX5-417" fmla="*/ 48126 w 9219332"/>
              <a:gd name="connsiteY5-418" fmla="*/ 5249244 h 5249244"/>
              <a:gd name="connsiteX6-419" fmla="*/ 0 w 9219332"/>
              <a:gd name="connsiteY6-420" fmla="*/ 1547962 h 5249244"/>
              <a:gd name="connsiteX0-421" fmla="*/ 0 w 9219332"/>
              <a:gd name="connsiteY0-422" fmla="*/ 1521267 h 5222549"/>
              <a:gd name="connsiteX1-423" fmla="*/ 2469615 w 9219332"/>
              <a:gd name="connsiteY1-424" fmla="*/ 5289 h 5222549"/>
              <a:gd name="connsiteX2-425" fmla="*/ 6223468 w 9219332"/>
              <a:gd name="connsiteY2-426" fmla="*/ 2014563 h 5222549"/>
              <a:gd name="connsiteX3-427" fmla="*/ 9219332 w 9219332"/>
              <a:gd name="connsiteY3-428" fmla="*/ 2231130 h 5222549"/>
              <a:gd name="connsiteX4-429" fmla="*/ 9207301 w 9219332"/>
              <a:gd name="connsiteY4-430" fmla="*/ 5222549 h 5222549"/>
              <a:gd name="connsiteX5-431" fmla="*/ 48126 w 9219332"/>
              <a:gd name="connsiteY5-432" fmla="*/ 5222549 h 5222549"/>
              <a:gd name="connsiteX6-433" fmla="*/ 0 w 9219332"/>
              <a:gd name="connsiteY6-434" fmla="*/ 1521267 h 5222549"/>
              <a:gd name="connsiteX0-435" fmla="*/ 0 w 9219332"/>
              <a:gd name="connsiteY0-436" fmla="*/ 1521267 h 5222549"/>
              <a:gd name="connsiteX1-437" fmla="*/ 2469615 w 9219332"/>
              <a:gd name="connsiteY1-438" fmla="*/ 5289 h 5222549"/>
              <a:gd name="connsiteX2-439" fmla="*/ 6223468 w 9219332"/>
              <a:gd name="connsiteY2-440" fmla="*/ 2014563 h 5222549"/>
              <a:gd name="connsiteX3-441" fmla="*/ 9219332 w 9219332"/>
              <a:gd name="connsiteY3-442" fmla="*/ 2231130 h 5222549"/>
              <a:gd name="connsiteX4-443" fmla="*/ 9207301 w 9219332"/>
              <a:gd name="connsiteY4-444" fmla="*/ 5222549 h 5222549"/>
              <a:gd name="connsiteX5-445" fmla="*/ 48126 w 9219332"/>
              <a:gd name="connsiteY5-446" fmla="*/ 5222549 h 5222549"/>
              <a:gd name="connsiteX6-447" fmla="*/ 0 w 9219332"/>
              <a:gd name="connsiteY6-448" fmla="*/ 1521267 h 5222549"/>
              <a:gd name="connsiteX0-449" fmla="*/ 0 w 9219332"/>
              <a:gd name="connsiteY0-450" fmla="*/ 1552938 h 5254220"/>
              <a:gd name="connsiteX1-451" fmla="*/ 2469615 w 9219332"/>
              <a:gd name="connsiteY1-452" fmla="*/ 36960 h 5254220"/>
              <a:gd name="connsiteX2-453" fmla="*/ 6223468 w 9219332"/>
              <a:gd name="connsiteY2-454" fmla="*/ 2046234 h 5254220"/>
              <a:gd name="connsiteX3-455" fmla="*/ 9219332 w 9219332"/>
              <a:gd name="connsiteY3-456" fmla="*/ 2262801 h 5254220"/>
              <a:gd name="connsiteX4-457" fmla="*/ 9207301 w 9219332"/>
              <a:gd name="connsiteY4-458" fmla="*/ 5254220 h 5254220"/>
              <a:gd name="connsiteX5-459" fmla="*/ 48126 w 9219332"/>
              <a:gd name="connsiteY5-460" fmla="*/ 5254220 h 5254220"/>
              <a:gd name="connsiteX6-461" fmla="*/ 0 w 9219332"/>
              <a:gd name="connsiteY6-462" fmla="*/ 1552938 h 5254220"/>
              <a:gd name="connsiteX0-463" fmla="*/ 0 w 9243396"/>
              <a:gd name="connsiteY0-464" fmla="*/ 1549990 h 5251272"/>
              <a:gd name="connsiteX1-465" fmla="*/ 2469615 w 9243396"/>
              <a:gd name="connsiteY1-466" fmla="*/ 34012 h 5251272"/>
              <a:gd name="connsiteX2-467" fmla="*/ 6223468 w 9243396"/>
              <a:gd name="connsiteY2-468" fmla="*/ 2043286 h 5251272"/>
              <a:gd name="connsiteX3-469" fmla="*/ 9243396 w 9243396"/>
              <a:gd name="connsiteY3-470" fmla="*/ 2187664 h 5251272"/>
              <a:gd name="connsiteX4-471" fmla="*/ 9207301 w 9243396"/>
              <a:gd name="connsiteY4-472" fmla="*/ 5251272 h 5251272"/>
              <a:gd name="connsiteX5-473" fmla="*/ 48126 w 9243396"/>
              <a:gd name="connsiteY5-474" fmla="*/ 5251272 h 5251272"/>
              <a:gd name="connsiteX6-475" fmla="*/ 0 w 9243396"/>
              <a:gd name="connsiteY6-476" fmla="*/ 1549990 h 5251272"/>
              <a:gd name="connsiteX0-477" fmla="*/ 0 w 9243396"/>
              <a:gd name="connsiteY0-478" fmla="*/ 1549990 h 5251272"/>
              <a:gd name="connsiteX1-479" fmla="*/ 2469615 w 9243396"/>
              <a:gd name="connsiteY1-480" fmla="*/ 34012 h 5251272"/>
              <a:gd name="connsiteX2-481" fmla="*/ 6223468 w 9243396"/>
              <a:gd name="connsiteY2-482" fmla="*/ 2043286 h 5251272"/>
              <a:gd name="connsiteX3-483" fmla="*/ 9243396 w 9243396"/>
              <a:gd name="connsiteY3-484" fmla="*/ 2187664 h 5251272"/>
              <a:gd name="connsiteX4-485" fmla="*/ 9207301 w 9243396"/>
              <a:gd name="connsiteY4-486" fmla="*/ 5251272 h 5251272"/>
              <a:gd name="connsiteX5-487" fmla="*/ 48126 w 9243396"/>
              <a:gd name="connsiteY5-488" fmla="*/ 5251272 h 5251272"/>
              <a:gd name="connsiteX6-489" fmla="*/ 0 w 9243396"/>
              <a:gd name="connsiteY6-490" fmla="*/ 1549990 h 5251272"/>
              <a:gd name="connsiteX0-491" fmla="*/ 0 w 9243396"/>
              <a:gd name="connsiteY0-492" fmla="*/ 1553368 h 5254650"/>
              <a:gd name="connsiteX1-493" fmla="*/ 2469615 w 9243396"/>
              <a:gd name="connsiteY1-494" fmla="*/ 37390 h 5254650"/>
              <a:gd name="connsiteX2-495" fmla="*/ 6223468 w 9243396"/>
              <a:gd name="connsiteY2-496" fmla="*/ 2046664 h 5254650"/>
              <a:gd name="connsiteX3-497" fmla="*/ 9243396 w 9243396"/>
              <a:gd name="connsiteY3-498" fmla="*/ 2191042 h 5254650"/>
              <a:gd name="connsiteX4-499" fmla="*/ 9207301 w 9243396"/>
              <a:gd name="connsiteY4-500" fmla="*/ 5254650 h 5254650"/>
              <a:gd name="connsiteX5-501" fmla="*/ 48126 w 9243396"/>
              <a:gd name="connsiteY5-502" fmla="*/ 5254650 h 5254650"/>
              <a:gd name="connsiteX6-503" fmla="*/ 0 w 9243396"/>
              <a:gd name="connsiteY6-504" fmla="*/ 1553368 h 5254650"/>
              <a:gd name="connsiteX0-505" fmla="*/ 0 w 9243396"/>
              <a:gd name="connsiteY0-506" fmla="*/ 1555192 h 5256474"/>
              <a:gd name="connsiteX1-507" fmla="*/ 2469615 w 9243396"/>
              <a:gd name="connsiteY1-508" fmla="*/ 39214 h 5256474"/>
              <a:gd name="connsiteX2-509" fmla="*/ 6223468 w 9243396"/>
              <a:gd name="connsiteY2-510" fmla="*/ 2048488 h 5256474"/>
              <a:gd name="connsiteX3-511" fmla="*/ 9243396 w 9243396"/>
              <a:gd name="connsiteY3-512" fmla="*/ 2192866 h 5256474"/>
              <a:gd name="connsiteX4-513" fmla="*/ 9207301 w 9243396"/>
              <a:gd name="connsiteY4-514" fmla="*/ 5256474 h 5256474"/>
              <a:gd name="connsiteX5-515" fmla="*/ 48126 w 9243396"/>
              <a:gd name="connsiteY5-516" fmla="*/ 5256474 h 5256474"/>
              <a:gd name="connsiteX6-517" fmla="*/ 0 w 9243396"/>
              <a:gd name="connsiteY6-518" fmla="*/ 1555192 h 5256474"/>
              <a:gd name="connsiteX0-519" fmla="*/ 0 w 9243396"/>
              <a:gd name="connsiteY0-520" fmla="*/ 1555192 h 5256474"/>
              <a:gd name="connsiteX1-521" fmla="*/ 2469615 w 9243396"/>
              <a:gd name="connsiteY1-522" fmla="*/ 39214 h 5256474"/>
              <a:gd name="connsiteX2-523" fmla="*/ 6223468 w 9243396"/>
              <a:gd name="connsiteY2-524" fmla="*/ 2048488 h 5256474"/>
              <a:gd name="connsiteX3-525" fmla="*/ 9243396 w 9243396"/>
              <a:gd name="connsiteY3-526" fmla="*/ 2192866 h 5256474"/>
              <a:gd name="connsiteX4-527" fmla="*/ 9207301 w 9243396"/>
              <a:gd name="connsiteY4-528" fmla="*/ 5256474 h 5256474"/>
              <a:gd name="connsiteX5-529" fmla="*/ 48126 w 9243396"/>
              <a:gd name="connsiteY5-530" fmla="*/ 5256474 h 5256474"/>
              <a:gd name="connsiteX6-531" fmla="*/ 0 w 9243396"/>
              <a:gd name="connsiteY6-532" fmla="*/ 1555192 h 5256474"/>
              <a:gd name="connsiteX0-533" fmla="*/ 0 w 9243396"/>
              <a:gd name="connsiteY0-534" fmla="*/ 1514369 h 5215651"/>
              <a:gd name="connsiteX1-535" fmla="*/ 2373363 w 9243396"/>
              <a:gd name="connsiteY1-536" fmla="*/ 34486 h 5215651"/>
              <a:gd name="connsiteX2-537" fmla="*/ 6223468 w 9243396"/>
              <a:gd name="connsiteY2-538" fmla="*/ 2007665 h 5215651"/>
              <a:gd name="connsiteX3-539" fmla="*/ 9243396 w 9243396"/>
              <a:gd name="connsiteY3-540" fmla="*/ 2152043 h 5215651"/>
              <a:gd name="connsiteX4-541" fmla="*/ 9207301 w 9243396"/>
              <a:gd name="connsiteY4-542" fmla="*/ 5215651 h 5215651"/>
              <a:gd name="connsiteX5-543" fmla="*/ 48126 w 9243396"/>
              <a:gd name="connsiteY5-544" fmla="*/ 5215651 h 5215651"/>
              <a:gd name="connsiteX6-545" fmla="*/ 0 w 9243396"/>
              <a:gd name="connsiteY6-546" fmla="*/ 1514369 h 5215651"/>
              <a:gd name="connsiteX0-547" fmla="*/ 0 w 9243396"/>
              <a:gd name="connsiteY0-548" fmla="*/ 1483351 h 5184633"/>
              <a:gd name="connsiteX1-549" fmla="*/ 2373363 w 9243396"/>
              <a:gd name="connsiteY1-550" fmla="*/ 3468 h 5184633"/>
              <a:gd name="connsiteX2-551" fmla="*/ 6271595 w 9243396"/>
              <a:gd name="connsiteY2-552" fmla="*/ 1868363 h 5184633"/>
              <a:gd name="connsiteX3-553" fmla="*/ 9243396 w 9243396"/>
              <a:gd name="connsiteY3-554" fmla="*/ 2121025 h 5184633"/>
              <a:gd name="connsiteX4-555" fmla="*/ 9207301 w 9243396"/>
              <a:gd name="connsiteY4-556" fmla="*/ 5184633 h 5184633"/>
              <a:gd name="connsiteX5-557" fmla="*/ 48126 w 9243396"/>
              <a:gd name="connsiteY5-558" fmla="*/ 5184633 h 5184633"/>
              <a:gd name="connsiteX6-559" fmla="*/ 0 w 9243396"/>
              <a:gd name="connsiteY6-560" fmla="*/ 1483351 h 5184633"/>
              <a:gd name="connsiteX0-561" fmla="*/ 0 w 9243396"/>
              <a:gd name="connsiteY0-562" fmla="*/ 1483351 h 5184633"/>
              <a:gd name="connsiteX1-563" fmla="*/ 2373363 w 9243396"/>
              <a:gd name="connsiteY1-564" fmla="*/ 3468 h 5184633"/>
              <a:gd name="connsiteX2-565" fmla="*/ 6271595 w 9243396"/>
              <a:gd name="connsiteY2-566" fmla="*/ 1868363 h 5184633"/>
              <a:gd name="connsiteX3-567" fmla="*/ 9243396 w 9243396"/>
              <a:gd name="connsiteY3-568" fmla="*/ 2121025 h 5184633"/>
              <a:gd name="connsiteX4-569" fmla="*/ 9207301 w 9243396"/>
              <a:gd name="connsiteY4-570" fmla="*/ 5184633 h 5184633"/>
              <a:gd name="connsiteX5-571" fmla="*/ 48126 w 9243396"/>
              <a:gd name="connsiteY5-572" fmla="*/ 5184633 h 5184633"/>
              <a:gd name="connsiteX6-573" fmla="*/ 0 w 9243396"/>
              <a:gd name="connsiteY6-574" fmla="*/ 1483351 h 5184633"/>
              <a:gd name="connsiteX0-575" fmla="*/ 0 w 9243396"/>
              <a:gd name="connsiteY0-576" fmla="*/ 1480225 h 5181507"/>
              <a:gd name="connsiteX1-577" fmla="*/ 2373363 w 9243396"/>
              <a:gd name="connsiteY1-578" fmla="*/ 342 h 5181507"/>
              <a:gd name="connsiteX2-579" fmla="*/ 5537669 w 9243396"/>
              <a:gd name="connsiteY2-580" fmla="*/ 1371942 h 5181507"/>
              <a:gd name="connsiteX3-581" fmla="*/ 9243396 w 9243396"/>
              <a:gd name="connsiteY3-582" fmla="*/ 2117899 h 5181507"/>
              <a:gd name="connsiteX4-583" fmla="*/ 9207301 w 9243396"/>
              <a:gd name="connsiteY4-584" fmla="*/ 5181507 h 5181507"/>
              <a:gd name="connsiteX5-585" fmla="*/ 48126 w 9243396"/>
              <a:gd name="connsiteY5-586" fmla="*/ 5181507 h 5181507"/>
              <a:gd name="connsiteX6-587" fmla="*/ 0 w 9243396"/>
              <a:gd name="connsiteY6-588" fmla="*/ 1480225 h 5181507"/>
              <a:gd name="connsiteX0-589" fmla="*/ 0 w 9243396"/>
              <a:gd name="connsiteY0-590" fmla="*/ 1480319 h 5181601"/>
              <a:gd name="connsiteX1-591" fmla="*/ 2373363 w 9243396"/>
              <a:gd name="connsiteY1-592" fmla="*/ 436 h 5181601"/>
              <a:gd name="connsiteX2-593" fmla="*/ 5537669 w 9243396"/>
              <a:gd name="connsiteY2-594" fmla="*/ 1372036 h 5181601"/>
              <a:gd name="connsiteX3-595" fmla="*/ 9243396 w 9243396"/>
              <a:gd name="connsiteY3-596" fmla="*/ 2117993 h 5181601"/>
              <a:gd name="connsiteX4-597" fmla="*/ 9207301 w 9243396"/>
              <a:gd name="connsiteY4-598" fmla="*/ 5181601 h 5181601"/>
              <a:gd name="connsiteX5-599" fmla="*/ 48126 w 9243396"/>
              <a:gd name="connsiteY5-600" fmla="*/ 5181601 h 5181601"/>
              <a:gd name="connsiteX6-601" fmla="*/ 0 w 9243396"/>
              <a:gd name="connsiteY6-602" fmla="*/ 1480319 h 5181601"/>
              <a:gd name="connsiteX0-603" fmla="*/ 0 w 9231365"/>
              <a:gd name="connsiteY0-604" fmla="*/ 1480111 h 5181393"/>
              <a:gd name="connsiteX1-605" fmla="*/ 2373363 w 9231365"/>
              <a:gd name="connsiteY1-606" fmla="*/ 228 h 5181393"/>
              <a:gd name="connsiteX2-607" fmla="*/ 5537669 w 9231365"/>
              <a:gd name="connsiteY2-608" fmla="*/ 1371828 h 5181393"/>
              <a:gd name="connsiteX3-609" fmla="*/ 9231365 w 9231365"/>
              <a:gd name="connsiteY3-610" fmla="*/ 1985437 h 5181393"/>
              <a:gd name="connsiteX4-611" fmla="*/ 9207301 w 9231365"/>
              <a:gd name="connsiteY4-612" fmla="*/ 5181393 h 5181393"/>
              <a:gd name="connsiteX5-613" fmla="*/ 48126 w 9231365"/>
              <a:gd name="connsiteY5-614" fmla="*/ 5181393 h 5181393"/>
              <a:gd name="connsiteX6-615" fmla="*/ 0 w 9231365"/>
              <a:gd name="connsiteY6-616" fmla="*/ 1480111 h 5181393"/>
              <a:gd name="connsiteX0-617" fmla="*/ 0 w 9231365"/>
              <a:gd name="connsiteY0-618" fmla="*/ 1480111 h 5181393"/>
              <a:gd name="connsiteX1-619" fmla="*/ 2373363 w 9231365"/>
              <a:gd name="connsiteY1-620" fmla="*/ 228 h 5181393"/>
              <a:gd name="connsiteX2-621" fmla="*/ 5537669 w 9231365"/>
              <a:gd name="connsiteY2-622" fmla="*/ 1371828 h 5181393"/>
              <a:gd name="connsiteX3-623" fmla="*/ 9231365 w 9231365"/>
              <a:gd name="connsiteY3-624" fmla="*/ 1985437 h 5181393"/>
              <a:gd name="connsiteX4-625" fmla="*/ 9207301 w 9231365"/>
              <a:gd name="connsiteY4-626" fmla="*/ 5181393 h 5181393"/>
              <a:gd name="connsiteX5-627" fmla="*/ 48126 w 9231365"/>
              <a:gd name="connsiteY5-628" fmla="*/ 5181393 h 5181393"/>
              <a:gd name="connsiteX6-629" fmla="*/ 0 w 9231365"/>
              <a:gd name="connsiteY6-630" fmla="*/ 1480111 h 5181393"/>
              <a:gd name="connsiteX0-631" fmla="*/ 0 w 9231365"/>
              <a:gd name="connsiteY0-632" fmla="*/ 1480111 h 5181393"/>
              <a:gd name="connsiteX1-633" fmla="*/ 2373363 w 9231365"/>
              <a:gd name="connsiteY1-634" fmla="*/ 228 h 5181393"/>
              <a:gd name="connsiteX2-635" fmla="*/ 5537669 w 9231365"/>
              <a:gd name="connsiteY2-636" fmla="*/ 1371828 h 5181393"/>
              <a:gd name="connsiteX3-637" fmla="*/ 9231365 w 9231365"/>
              <a:gd name="connsiteY3-638" fmla="*/ 1985437 h 5181393"/>
              <a:gd name="connsiteX4-639" fmla="*/ 9207301 w 9231365"/>
              <a:gd name="connsiteY4-640" fmla="*/ 5181393 h 5181393"/>
              <a:gd name="connsiteX5-641" fmla="*/ 48126 w 9231365"/>
              <a:gd name="connsiteY5-642" fmla="*/ 5181393 h 5181393"/>
              <a:gd name="connsiteX6-643" fmla="*/ 0 w 9231365"/>
              <a:gd name="connsiteY6-644" fmla="*/ 1480111 h 5181393"/>
              <a:gd name="connsiteX0-645" fmla="*/ 0 w 9231365"/>
              <a:gd name="connsiteY0-646" fmla="*/ 1480237 h 5181519"/>
              <a:gd name="connsiteX1-647" fmla="*/ 2373363 w 9231365"/>
              <a:gd name="connsiteY1-648" fmla="*/ 354 h 5181519"/>
              <a:gd name="connsiteX2-649" fmla="*/ 5537669 w 9231365"/>
              <a:gd name="connsiteY2-650" fmla="*/ 1371954 h 5181519"/>
              <a:gd name="connsiteX3-651" fmla="*/ 9231365 w 9231365"/>
              <a:gd name="connsiteY3-652" fmla="*/ 1985563 h 5181519"/>
              <a:gd name="connsiteX4-653" fmla="*/ 9207301 w 9231365"/>
              <a:gd name="connsiteY4-654" fmla="*/ 5181519 h 5181519"/>
              <a:gd name="connsiteX5-655" fmla="*/ 48126 w 9231365"/>
              <a:gd name="connsiteY5-656" fmla="*/ 5181519 h 5181519"/>
              <a:gd name="connsiteX6-657" fmla="*/ 0 w 9231365"/>
              <a:gd name="connsiteY6-658" fmla="*/ 1480237 h 5181519"/>
              <a:gd name="connsiteX0-659" fmla="*/ 0 w 9231365"/>
              <a:gd name="connsiteY0-660" fmla="*/ 1480660 h 5181942"/>
              <a:gd name="connsiteX1-661" fmla="*/ 2373363 w 9231365"/>
              <a:gd name="connsiteY1-662" fmla="*/ 777 h 5181942"/>
              <a:gd name="connsiteX2-663" fmla="*/ 5537669 w 9231365"/>
              <a:gd name="connsiteY2-664" fmla="*/ 1324251 h 5181942"/>
              <a:gd name="connsiteX3-665" fmla="*/ 9231365 w 9231365"/>
              <a:gd name="connsiteY3-666" fmla="*/ 1985986 h 5181942"/>
              <a:gd name="connsiteX4-667" fmla="*/ 9207301 w 9231365"/>
              <a:gd name="connsiteY4-668" fmla="*/ 5181942 h 5181942"/>
              <a:gd name="connsiteX5-669" fmla="*/ 48126 w 9231365"/>
              <a:gd name="connsiteY5-670" fmla="*/ 5181942 h 5181942"/>
              <a:gd name="connsiteX6-671" fmla="*/ 0 w 9231365"/>
              <a:gd name="connsiteY6-672" fmla="*/ 1480660 h 5181942"/>
              <a:gd name="connsiteX0-673" fmla="*/ 0 w 9231365"/>
              <a:gd name="connsiteY0-674" fmla="*/ 1480562 h 5181844"/>
              <a:gd name="connsiteX1-675" fmla="*/ 2373363 w 9231365"/>
              <a:gd name="connsiteY1-676" fmla="*/ 679 h 5181844"/>
              <a:gd name="connsiteX2-677" fmla="*/ 5537669 w 9231365"/>
              <a:gd name="connsiteY2-678" fmla="*/ 1324153 h 5181844"/>
              <a:gd name="connsiteX3-679" fmla="*/ 9231365 w 9231365"/>
              <a:gd name="connsiteY3-680" fmla="*/ 1985888 h 5181844"/>
              <a:gd name="connsiteX4-681" fmla="*/ 9207301 w 9231365"/>
              <a:gd name="connsiteY4-682" fmla="*/ 5181844 h 5181844"/>
              <a:gd name="connsiteX5-683" fmla="*/ 48126 w 9231365"/>
              <a:gd name="connsiteY5-684" fmla="*/ 5181844 h 5181844"/>
              <a:gd name="connsiteX6-685" fmla="*/ 0 w 9231365"/>
              <a:gd name="connsiteY6-686" fmla="*/ 1480562 h 5181844"/>
              <a:gd name="connsiteX0-687" fmla="*/ 0 w 9231365"/>
              <a:gd name="connsiteY0-688" fmla="*/ 1480562 h 5181844"/>
              <a:gd name="connsiteX1-689" fmla="*/ 2373363 w 9231365"/>
              <a:gd name="connsiteY1-690" fmla="*/ 679 h 5181844"/>
              <a:gd name="connsiteX2-691" fmla="*/ 5537669 w 9231365"/>
              <a:gd name="connsiteY2-692" fmla="*/ 1324153 h 5181844"/>
              <a:gd name="connsiteX3-693" fmla="*/ 9231365 w 9231365"/>
              <a:gd name="connsiteY3-694" fmla="*/ 1985888 h 5181844"/>
              <a:gd name="connsiteX4-695" fmla="*/ 9207301 w 9231365"/>
              <a:gd name="connsiteY4-696" fmla="*/ 5181844 h 5181844"/>
              <a:gd name="connsiteX5-697" fmla="*/ 48126 w 9231365"/>
              <a:gd name="connsiteY5-698" fmla="*/ 5181844 h 5181844"/>
              <a:gd name="connsiteX6-699" fmla="*/ 0 w 9231365"/>
              <a:gd name="connsiteY6-700" fmla="*/ 1480562 h 5181844"/>
              <a:gd name="connsiteX0-701" fmla="*/ 0 w 9231365"/>
              <a:gd name="connsiteY0-702" fmla="*/ 1484814 h 5186096"/>
              <a:gd name="connsiteX1-703" fmla="*/ 2373363 w 9231365"/>
              <a:gd name="connsiteY1-704" fmla="*/ 4931 h 5186096"/>
              <a:gd name="connsiteX2-705" fmla="*/ 5537669 w 9231365"/>
              <a:gd name="connsiteY2-706" fmla="*/ 1328405 h 5186096"/>
              <a:gd name="connsiteX3-707" fmla="*/ 9231365 w 9231365"/>
              <a:gd name="connsiteY3-708" fmla="*/ 1990140 h 5186096"/>
              <a:gd name="connsiteX4-709" fmla="*/ 9207301 w 9231365"/>
              <a:gd name="connsiteY4-710" fmla="*/ 5186096 h 5186096"/>
              <a:gd name="connsiteX5-711" fmla="*/ 48126 w 9231365"/>
              <a:gd name="connsiteY5-712" fmla="*/ 5186096 h 5186096"/>
              <a:gd name="connsiteX6-713" fmla="*/ 0 w 9231365"/>
              <a:gd name="connsiteY6-714" fmla="*/ 1484814 h 5186096"/>
              <a:gd name="connsiteX0-715" fmla="*/ 0 w 9231365"/>
              <a:gd name="connsiteY0-716" fmla="*/ 1519567 h 5220849"/>
              <a:gd name="connsiteX1-717" fmla="*/ 2662121 w 9231365"/>
              <a:gd name="connsiteY1-718" fmla="*/ 3589 h 5220849"/>
              <a:gd name="connsiteX2-719" fmla="*/ 5537669 w 9231365"/>
              <a:gd name="connsiteY2-720" fmla="*/ 1363158 h 5220849"/>
              <a:gd name="connsiteX3-721" fmla="*/ 9231365 w 9231365"/>
              <a:gd name="connsiteY3-722" fmla="*/ 2024893 h 5220849"/>
              <a:gd name="connsiteX4-723" fmla="*/ 9207301 w 9231365"/>
              <a:gd name="connsiteY4-724" fmla="*/ 5220849 h 5220849"/>
              <a:gd name="connsiteX5-725" fmla="*/ 48126 w 9231365"/>
              <a:gd name="connsiteY5-726" fmla="*/ 5220849 h 5220849"/>
              <a:gd name="connsiteX6-727" fmla="*/ 0 w 9231365"/>
              <a:gd name="connsiteY6-728" fmla="*/ 1519567 h 5220849"/>
              <a:gd name="connsiteX0-729" fmla="*/ 0 w 9231365"/>
              <a:gd name="connsiteY0-730" fmla="*/ 1395689 h 5217287"/>
              <a:gd name="connsiteX1-731" fmla="*/ 2662121 w 9231365"/>
              <a:gd name="connsiteY1-732" fmla="*/ 27 h 5217287"/>
              <a:gd name="connsiteX2-733" fmla="*/ 5537669 w 9231365"/>
              <a:gd name="connsiteY2-734" fmla="*/ 1359596 h 5217287"/>
              <a:gd name="connsiteX3-735" fmla="*/ 9231365 w 9231365"/>
              <a:gd name="connsiteY3-736" fmla="*/ 2021331 h 5217287"/>
              <a:gd name="connsiteX4-737" fmla="*/ 9207301 w 9231365"/>
              <a:gd name="connsiteY4-738" fmla="*/ 5217287 h 5217287"/>
              <a:gd name="connsiteX5-739" fmla="*/ 48126 w 9231365"/>
              <a:gd name="connsiteY5-740" fmla="*/ 5217287 h 5217287"/>
              <a:gd name="connsiteX6-741" fmla="*/ 0 w 9231365"/>
              <a:gd name="connsiteY6-742" fmla="*/ 1395689 h 5217287"/>
              <a:gd name="connsiteX0-743" fmla="*/ 0 w 9231365"/>
              <a:gd name="connsiteY0-744" fmla="*/ 1395689 h 5217287"/>
              <a:gd name="connsiteX1-745" fmla="*/ 2662121 w 9231365"/>
              <a:gd name="connsiteY1-746" fmla="*/ 27 h 5217287"/>
              <a:gd name="connsiteX2-747" fmla="*/ 5537669 w 9231365"/>
              <a:gd name="connsiteY2-748" fmla="*/ 1359596 h 5217287"/>
              <a:gd name="connsiteX3-749" fmla="*/ 9231365 w 9231365"/>
              <a:gd name="connsiteY3-750" fmla="*/ 2021331 h 5217287"/>
              <a:gd name="connsiteX4-751" fmla="*/ 9207301 w 9231365"/>
              <a:gd name="connsiteY4-752" fmla="*/ 5217287 h 5217287"/>
              <a:gd name="connsiteX5-753" fmla="*/ 48126 w 9231365"/>
              <a:gd name="connsiteY5-754" fmla="*/ 5217287 h 5217287"/>
              <a:gd name="connsiteX6-755" fmla="*/ 0 w 9231365"/>
              <a:gd name="connsiteY6-756" fmla="*/ 1395689 h 5217287"/>
              <a:gd name="connsiteX0-757" fmla="*/ 0 w 9231365"/>
              <a:gd name="connsiteY0-758" fmla="*/ 1395694 h 5217292"/>
              <a:gd name="connsiteX1-759" fmla="*/ 2662121 w 9231365"/>
              <a:gd name="connsiteY1-760" fmla="*/ 32 h 5217292"/>
              <a:gd name="connsiteX2-761" fmla="*/ 5537669 w 9231365"/>
              <a:gd name="connsiteY2-762" fmla="*/ 1359601 h 5217292"/>
              <a:gd name="connsiteX3-763" fmla="*/ 9231365 w 9231365"/>
              <a:gd name="connsiteY3-764" fmla="*/ 2021336 h 5217292"/>
              <a:gd name="connsiteX4-765" fmla="*/ 9207301 w 9231365"/>
              <a:gd name="connsiteY4-766" fmla="*/ 5217292 h 5217292"/>
              <a:gd name="connsiteX5-767" fmla="*/ 48126 w 9231365"/>
              <a:gd name="connsiteY5-768" fmla="*/ 5217292 h 5217292"/>
              <a:gd name="connsiteX6-769" fmla="*/ 0 w 9231365"/>
              <a:gd name="connsiteY6-770" fmla="*/ 1395694 h 5217292"/>
              <a:gd name="connsiteX0-771" fmla="*/ 0 w 9231365"/>
              <a:gd name="connsiteY0-772" fmla="*/ 1395697 h 5217295"/>
              <a:gd name="connsiteX1-773" fmla="*/ 2662121 w 9231365"/>
              <a:gd name="connsiteY1-774" fmla="*/ 35 h 5217295"/>
              <a:gd name="connsiteX2-775" fmla="*/ 5537669 w 9231365"/>
              <a:gd name="connsiteY2-776" fmla="*/ 1359604 h 5217295"/>
              <a:gd name="connsiteX3-777" fmla="*/ 9231365 w 9231365"/>
              <a:gd name="connsiteY3-778" fmla="*/ 2021339 h 5217295"/>
              <a:gd name="connsiteX4-779" fmla="*/ 9207301 w 9231365"/>
              <a:gd name="connsiteY4-780" fmla="*/ 5217295 h 5217295"/>
              <a:gd name="connsiteX5-781" fmla="*/ 48126 w 9231365"/>
              <a:gd name="connsiteY5-782" fmla="*/ 5217295 h 5217295"/>
              <a:gd name="connsiteX6-783" fmla="*/ 0 w 9231365"/>
              <a:gd name="connsiteY6-784" fmla="*/ 1395697 h 5217295"/>
              <a:gd name="connsiteX0-785" fmla="*/ 0 w 9231365"/>
              <a:gd name="connsiteY0-786" fmla="*/ 1399409 h 5221007"/>
              <a:gd name="connsiteX1-787" fmla="*/ 2662121 w 9231365"/>
              <a:gd name="connsiteY1-788" fmla="*/ 3747 h 5221007"/>
              <a:gd name="connsiteX2-789" fmla="*/ 5537669 w 9231365"/>
              <a:gd name="connsiteY2-790" fmla="*/ 1363316 h 5221007"/>
              <a:gd name="connsiteX3-791" fmla="*/ 9231365 w 9231365"/>
              <a:gd name="connsiteY3-792" fmla="*/ 2025051 h 5221007"/>
              <a:gd name="connsiteX4-793" fmla="*/ 9207301 w 9231365"/>
              <a:gd name="connsiteY4-794" fmla="*/ 5221007 h 5221007"/>
              <a:gd name="connsiteX5-795" fmla="*/ 48126 w 9231365"/>
              <a:gd name="connsiteY5-796" fmla="*/ 5221007 h 5221007"/>
              <a:gd name="connsiteX6-797" fmla="*/ 0 w 9231365"/>
              <a:gd name="connsiteY6-798" fmla="*/ 1399409 h 5221007"/>
              <a:gd name="connsiteX0-799" fmla="*/ 0 w 9231365"/>
              <a:gd name="connsiteY0-800" fmla="*/ 1399088 h 5220686"/>
              <a:gd name="connsiteX1-801" fmla="*/ 2662121 w 9231365"/>
              <a:gd name="connsiteY1-802" fmla="*/ 3426 h 5220686"/>
              <a:gd name="connsiteX2-803" fmla="*/ 5537669 w 9231365"/>
              <a:gd name="connsiteY2-804" fmla="*/ 1362995 h 5220686"/>
              <a:gd name="connsiteX3-805" fmla="*/ 9231365 w 9231365"/>
              <a:gd name="connsiteY3-806" fmla="*/ 2024730 h 5220686"/>
              <a:gd name="connsiteX4-807" fmla="*/ 9207301 w 9231365"/>
              <a:gd name="connsiteY4-808" fmla="*/ 5220686 h 5220686"/>
              <a:gd name="connsiteX5-809" fmla="*/ 48126 w 9231365"/>
              <a:gd name="connsiteY5-810" fmla="*/ 5220686 h 5220686"/>
              <a:gd name="connsiteX6-811" fmla="*/ 0 w 9231365"/>
              <a:gd name="connsiteY6-812" fmla="*/ 1399088 h 5220686"/>
              <a:gd name="connsiteX0-813" fmla="*/ 0 w 9231365"/>
              <a:gd name="connsiteY0-814" fmla="*/ 1399088 h 5220686"/>
              <a:gd name="connsiteX1-815" fmla="*/ 2662121 w 9231365"/>
              <a:gd name="connsiteY1-816" fmla="*/ 3426 h 5220686"/>
              <a:gd name="connsiteX2-817" fmla="*/ 5537669 w 9231365"/>
              <a:gd name="connsiteY2-818" fmla="*/ 1362995 h 5220686"/>
              <a:gd name="connsiteX3-819" fmla="*/ 9231365 w 9231365"/>
              <a:gd name="connsiteY3-820" fmla="*/ 2024730 h 5220686"/>
              <a:gd name="connsiteX4-821" fmla="*/ 9207301 w 9231365"/>
              <a:gd name="connsiteY4-822" fmla="*/ 5220686 h 5220686"/>
              <a:gd name="connsiteX5-823" fmla="*/ 48126 w 9231365"/>
              <a:gd name="connsiteY5-824" fmla="*/ 5220686 h 5220686"/>
              <a:gd name="connsiteX6-825" fmla="*/ 0 w 9231365"/>
              <a:gd name="connsiteY6-826" fmla="*/ 1399088 h 5220686"/>
              <a:gd name="connsiteX0-827" fmla="*/ 0 w 9231365"/>
              <a:gd name="connsiteY0-828" fmla="*/ 1398527 h 5220125"/>
              <a:gd name="connsiteX1-829" fmla="*/ 2662121 w 9231365"/>
              <a:gd name="connsiteY1-830" fmla="*/ 2865 h 5220125"/>
              <a:gd name="connsiteX2-831" fmla="*/ 5537669 w 9231365"/>
              <a:gd name="connsiteY2-832" fmla="*/ 1362434 h 5220125"/>
              <a:gd name="connsiteX3-833" fmla="*/ 9231365 w 9231365"/>
              <a:gd name="connsiteY3-834" fmla="*/ 1964012 h 5220125"/>
              <a:gd name="connsiteX4-835" fmla="*/ 9207301 w 9231365"/>
              <a:gd name="connsiteY4-836" fmla="*/ 5220125 h 5220125"/>
              <a:gd name="connsiteX5-837" fmla="*/ 48126 w 9231365"/>
              <a:gd name="connsiteY5-838" fmla="*/ 5220125 h 5220125"/>
              <a:gd name="connsiteX6-839" fmla="*/ 0 w 9231365"/>
              <a:gd name="connsiteY6-840" fmla="*/ 1398527 h 5220125"/>
              <a:gd name="connsiteX0-841" fmla="*/ 0 w 9231365"/>
              <a:gd name="connsiteY0-842" fmla="*/ 1399319 h 5220917"/>
              <a:gd name="connsiteX1-843" fmla="*/ 2662121 w 9231365"/>
              <a:gd name="connsiteY1-844" fmla="*/ 3657 h 5220917"/>
              <a:gd name="connsiteX2-845" fmla="*/ 5537669 w 9231365"/>
              <a:gd name="connsiteY2-846" fmla="*/ 1363226 h 5220917"/>
              <a:gd name="connsiteX3-847" fmla="*/ 9231365 w 9231365"/>
              <a:gd name="connsiteY3-848" fmla="*/ 1964804 h 5220917"/>
              <a:gd name="connsiteX4-849" fmla="*/ 9207301 w 9231365"/>
              <a:gd name="connsiteY4-850" fmla="*/ 5220917 h 5220917"/>
              <a:gd name="connsiteX5-851" fmla="*/ 48126 w 9231365"/>
              <a:gd name="connsiteY5-852" fmla="*/ 5220917 h 5220917"/>
              <a:gd name="connsiteX6-853" fmla="*/ 0 w 9231365"/>
              <a:gd name="connsiteY6-854" fmla="*/ 1399319 h 5220917"/>
              <a:gd name="connsiteX0-855" fmla="*/ 0 w 9231365"/>
              <a:gd name="connsiteY0-856" fmla="*/ 1399418 h 5221016"/>
              <a:gd name="connsiteX1-857" fmla="*/ 2662121 w 9231365"/>
              <a:gd name="connsiteY1-858" fmla="*/ 3756 h 5221016"/>
              <a:gd name="connsiteX2-859" fmla="*/ 5537669 w 9231365"/>
              <a:gd name="connsiteY2-860" fmla="*/ 1363325 h 5221016"/>
              <a:gd name="connsiteX3-861" fmla="*/ 9231365 w 9231365"/>
              <a:gd name="connsiteY3-862" fmla="*/ 1964903 h 5221016"/>
              <a:gd name="connsiteX4-863" fmla="*/ 9207301 w 9231365"/>
              <a:gd name="connsiteY4-864" fmla="*/ 5221016 h 5221016"/>
              <a:gd name="connsiteX5-865" fmla="*/ 48126 w 9231365"/>
              <a:gd name="connsiteY5-866" fmla="*/ 5221016 h 5221016"/>
              <a:gd name="connsiteX6-867" fmla="*/ 0 w 9231365"/>
              <a:gd name="connsiteY6-868" fmla="*/ 1399418 h 5221016"/>
              <a:gd name="connsiteX0-869" fmla="*/ 0 w 9231365"/>
              <a:gd name="connsiteY0-870" fmla="*/ 1399418 h 5221016"/>
              <a:gd name="connsiteX1-871" fmla="*/ 2662121 w 9231365"/>
              <a:gd name="connsiteY1-872" fmla="*/ 3756 h 5221016"/>
              <a:gd name="connsiteX2-873" fmla="*/ 5537669 w 9231365"/>
              <a:gd name="connsiteY2-874" fmla="*/ 1363325 h 5221016"/>
              <a:gd name="connsiteX3-875" fmla="*/ 9231365 w 9231365"/>
              <a:gd name="connsiteY3-876" fmla="*/ 1964903 h 5221016"/>
              <a:gd name="connsiteX4-877" fmla="*/ 9207301 w 9231365"/>
              <a:gd name="connsiteY4-878" fmla="*/ 5221016 h 5221016"/>
              <a:gd name="connsiteX5-879" fmla="*/ 48126 w 9231365"/>
              <a:gd name="connsiteY5-880" fmla="*/ 5221016 h 5221016"/>
              <a:gd name="connsiteX6-881" fmla="*/ 0 w 9231365"/>
              <a:gd name="connsiteY6-882" fmla="*/ 1399418 h 5221016"/>
              <a:gd name="connsiteX0-883" fmla="*/ 0 w 9231365"/>
              <a:gd name="connsiteY0-884" fmla="*/ 1399688 h 5221286"/>
              <a:gd name="connsiteX1-885" fmla="*/ 2662121 w 9231365"/>
              <a:gd name="connsiteY1-886" fmla="*/ 4026 h 5221286"/>
              <a:gd name="connsiteX2-887" fmla="*/ 5537669 w 9231365"/>
              <a:gd name="connsiteY2-888" fmla="*/ 1363595 h 5221286"/>
              <a:gd name="connsiteX3-889" fmla="*/ 9231365 w 9231365"/>
              <a:gd name="connsiteY3-890" fmla="*/ 1965173 h 5221286"/>
              <a:gd name="connsiteX4-891" fmla="*/ 9207301 w 9231365"/>
              <a:gd name="connsiteY4-892" fmla="*/ 5221286 h 5221286"/>
              <a:gd name="connsiteX5-893" fmla="*/ 48126 w 9231365"/>
              <a:gd name="connsiteY5-894" fmla="*/ 5221286 h 5221286"/>
              <a:gd name="connsiteX6-895" fmla="*/ 0 w 9231365"/>
              <a:gd name="connsiteY6-896" fmla="*/ 1399688 h 5221286"/>
              <a:gd name="connsiteX0-897" fmla="*/ 0 w 9219333"/>
              <a:gd name="connsiteY0-898" fmla="*/ 1215923 h 5217995"/>
              <a:gd name="connsiteX1-899" fmla="*/ 2650089 w 9219333"/>
              <a:gd name="connsiteY1-900" fmla="*/ 735 h 5217995"/>
              <a:gd name="connsiteX2-901" fmla="*/ 5525637 w 9219333"/>
              <a:gd name="connsiteY2-902" fmla="*/ 1360304 h 5217995"/>
              <a:gd name="connsiteX3-903" fmla="*/ 9219333 w 9219333"/>
              <a:gd name="connsiteY3-904" fmla="*/ 1961882 h 5217995"/>
              <a:gd name="connsiteX4-905" fmla="*/ 9195269 w 9219333"/>
              <a:gd name="connsiteY4-906" fmla="*/ 5217995 h 5217995"/>
              <a:gd name="connsiteX5-907" fmla="*/ 36094 w 9219333"/>
              <a:gd name="connsiteY5-908" fmla="*/ 5217995 h 5217995"/>
              <a:gd name="connsiteX6-909" fmla="*/ 0 w 9219333"/>
              <a:gd name="connsiteY6-910" fmla="*/ 1215923 h 5217995"/>
              <a:gd name="connsiteX0-911" fmla="*/ 0 w 9219333"/>
              <a:gd name="connsiteY0-912" fmla="*/ 1396225 h 5398297"/>
              <a:gd name="connsiteX1-913" fmla="*/ 2674153 w 9219333"/>
              <a:gd name="connsiteY1-914" fmla="*/ 563 h 5398297"/>
              <a:gd name="connsiteX2-915" fmla="*/ 5525637 w 9219333"/>
              <a:gd name="connsiteY2-916" fmla="*/ 1540606 h 5398297"/>
              <a:gd name="connsiteX3-917" fmla="*/ 9219333 w 9219333"/>
              <a:gd name="connsiteY3-918" fmla="*/ 2142184 h 5398297"/>
              <a:gd name="connsiteX4-919" fmla="*/ 9195269 w 9219333"/>
              <a:gd name="connsiteY4-920" fmla="*/ 5398297 h 5398297"/>
              <a:gd name="connsiteX5-921" fmla="*/ 36094 w 9219333"/>
              <a:gd name="connsiteY5-922" fmla="*/ 5398297 h 5398297"/>
              <a:gd name="connsiteX6-923" fmla="*/ 0 w 9219333"/>
              <a:gd name="connsiteY6-924" fmla="*/ 1396225 h 5398297"/>
              <a:gd name="connsiteX0-925" fmla="*/ 0 w 9219333"/>
              <a:gd name="connsiteY0-926" fmla="*/ 1395665 h 5397737"/>
              <a:gd name="connsiteX1-927" fmla="*/ 2674153 w 9219333"/>
              <a:gd name="connsiteY1-928" fmla="*/ 3 h 5397737"/>
              <a:gd name="connsiteX2-929" fmla="*/ 5585795 w 9219333"/>
              <a:gd name="connsiteY2-930" fmla="*/ 1383636 h 5397737"/>
              <a:gd name="connsiteX3-931" fmla="*/ 9219333 w 9219333"/>
              <a:gd name="connsiteY3-932" fmla="*/ 2141624 h 5397737"/>
              <a:gd name="connsiteX4-933" fmla="*/ 9195269 w 9219333"/>
              <a:gd name="connsiteY4-934" fmla="*/ 5397737 h 5397737"/>
              <a:gd name="connsiteX5-935" fmla="*/ 36094 w 9219333"/>
              <a:gd name="connsiteY5-936" fmla="*/ 5397737 h 5397737"/>
              <a:gd name="connsiteX6-937" fmla="*/ 0 w 9219333"/>
              <a:gd name="connsiteY6-938" fmla="*/ 1395665 h 5397737"/>
              <a:gd name="connsiteX0-939" fmla="*/ 0 w 9219333"/>
              <a:gd name="connsiteY0-940" fmla="*/ 1395665 h 5397737"/>
              <a:gd name="connsiteX1-941" fmla="*/ 2674153 w 9219333"/>
              <a:gd name="connsiteY1-942" fmla="*/ 3 h 5397737"/>
              <a:gd name="connsiteX2-943" fmla="*/ 5585795 w 9219333"/>
              <a:gd name="connsiteY2-944" fmla="*/ 1383636 h 5397737"/>
              <a:gd name="connsiteX3-945" fmla="*/ 9219333 w 9219333"/>
              <a:gd name="connsiteY3-946" fmla="*/ 2009276 h 5397737"/>
              <a:gd name="connsiteX4-947" fmla="*/ 9195269 w 9219333"/>
              <a:gd name="connsiteY4-948" fmla="*/ 5397737 h 5397737"/>
              <a:gd name="connsiteX5-949" fmla="*/ 36094 w 9219333"/>
              <a:gd name="connsiteY5-950" fmla="*/ 5397737 h 5397737"/>
              <a:gd name="connsiteX6-951" fmla="*/ 0 w 9219333"/>
              <a:gd name="connsiteY6-952" fmla="*/ 1395665 h 5397737"/>
              <a:gd name="connsiteX0-953" fmla="*/ 0 w 9219333"/>
              <a:gd name="connsiteY0-954" fmla="*/ 1395666 h 5397738"/>
              <a:gd name="connsiteX1-955" fmla="*/ 2674153 w 9219333"/>
              <a:gd name="connsiteY1-956" fmla="*/ 4 h 5397738"/>
              <a:gd name="connsiteX2-957" fmla="*/ 5585795 w 9219333"/>
              <a:gd name="connsiteY2-958" fmla="*/ 1383637 h 5397738"/>
              <a:gd name="connsiteX3-959" fmla="*/ 9219333 w 9219333"/>
              <a:gd name="connsiteY3-960" fmla="*/ 2009277 h 5397738"/>
              <a:gd name="connsiteX4-961" fmla="*/ 9195269 w 9219333"/>
              <a:gd name="connsiteY4-962" fmla="*/ 5397738 h 5397738"/>
              <a:gd name="connsiteX5-963" fmla="*/ 36094 w 9219333"/>
              <a:gd name="connsiteY5-964" fmla="*/ 5397738 h 5397738"/>
              <a:gd name="connsiteX6-965" fmla="*/ 0 w 9219333"/>
              <a:gd name="connsiteY6-966" fmla="*/ 1395666 h 5397738"/>
              <a:gd name="connsiteX0-967" fmla="*/ 0 w 9219333"/>
              <a:gd name="connsiteY0-968" fmla="*/ 1397014 h 5399086"/>
              <a:gd name="connsiteX1-969" fmla="*/ 2674153 w 9219333"/>
              <a:gd name="connsiteY1-970" fmla="*/ 1352 h 5399086"/>
              <a:gd name="connsiteX2-971" fmla="*/ 5585795 w 9219333"/>
              <a:gd name="connsiteY2-972" fmla="*/ 1384985 h 5399086"/>
              <a:gd name="connsiteX3-973" fmla="*/ 9219333 w 9219333"/>
              <a:gd name="connsiteY3-974" fmla="*/ 2010625 h 5399086"/>
              <a:gd name="connsiteX4-975" fmla="*/ 9195269 w 9219333"/>
              <a:gd name="connsiteY4-976" fmla="*/ 5399086 h 5399086"/>
              <a:gd name="connsiteX5-977" fmla="*/ 36094 w 9219333"/>
              <a:gd name="connsiteY5-978" fmla="*/ 5399086 h 5399086"/>
              <a:gd name="connsiteX6-979" fmla="*/ 0 w 9219333"/>
              <a:gd name="connsiteY6-980" fmla="*/ 1397014 h 5399086"/>
              <a:gd name="connsiteX0-981" fmla="*/ 0 w 9219333"/>
              <a:gd name="connsiteY0-982" fmla="*/ 1397014 h 5399086"/>
              <a:gd name="connsiteX1-983" fmla="*/ 2674153 w 9219333"/>
              <a:gd name="connsiteY1-984" fmla="*/ 1352 h 5399086"/>
              <a:gd name="connsiteX2-985" fmla="*/ 5585795 w 9219333"/>
              <a:gd name="connsiteY2-986" fmla="*/ 1384985 h 5399086"/>
              <a:gd name="connsiteX3-987" fmla="*/ 9219333 w 9219333"/>
              <a:gd name="connsiteY3-988" fmla="*/ 2010625 h 5399086"/>
              <a:gd name="connsiteX4-989" fmla="*/ 9195269 w 9219333"/>
              <a:gd name="connsiteY4-990" fmla="*/ 5399086 h 5399086"/>
              <a:gd name="connsiteX5-991" fmla="*/ 36094 w 9219333"/>
              <a:gd name="connsiteY5-992" fmla="*/ 5399086 h 5399086"/>
              <a:gd name="connsiteX6-993" fmla="*/ 0 w 9219333"/>
              <a:gd name="connsiteY6-994" fmla="*/ 1397014 h 5399086"/>
              <a:gd name="connsiteX0-995" fmla="*/ 0 w 9219333"/>
              <a:gd name="connsiteY0-996" fmla="*/ 1396633 h 5398705"/>
              <a:gd name="connsiteX1-997" fmla="*/ 2674153 w 9219333"/>
              <a:gd name="connsiteY1-998" fmla="*/ 971 h 5398705"/>
              <a:gd name="connsiteX2-999" fmla="*/ 5585795 w 9219333"/>
              <a:gd name="connsiteY2-1000" fmla="*/ 1384604 h 5398705"/>
              <a:gd name="connsiteX3-1001" fmla="*/ 9219333 w 9219333"/>
              <a:gd name="connsiteY3-1002" fmla="*/ 1962118 h 5398705"/>
              <a:gd name="connsiteX4-1003" fmla="*/ 9195269 w 9219333"/>
              <a:gd name="connsiteY4-1004" fmla="*/ 5398705 h 5398705"/>
              <a:gd name="connsiteX5-1005" fmla="*/ 36094 w 9219333"/>
              <a:gd name="connsiteY5-1006" fmla="*/ 5398705 h 5398705"/>
              <a:gd name="connsiteX6-1007" fmla="*/ 0 w 9219333"/>
              <a:gd name="connsiteY6-1008" fmla="*/ 1396633 h 5398705"/>
              <a:gd name="connsiteX0-1009" fmla="*/ 0 w 9219333"/>
              <a:gd name="connsiteY0-1010" fmla="*/ 1396633 h 5398705"/>
              <a:gd name="connsiteX1-1011" fmla="*/ 2674153 w 9219333"/>
              <a:gd name="connsiteY1-1012" fmla="*/ 971 h 5398705"/>
              <a:gd name="connsiteX2-1013" fmla="*/ 5585795 w 9219333"/>
              <a:gd name="connsiteY2-1014" fmla="*/ 1384604 h 5398705"/>
              <a:gd name="connsiteX3-1015" fmla="*/ 9219333 w 9219333"/>
              <a:gd name="connsiteY3-1016" fmla="*/ 1962118 h 5398705"/>
              <a:gd name="connsiteX4-1017" fmla="*/ 9195269 w 9219333"/>
              <a:gd name="connsiteY4-1018" fmla="*/ 5398705 h 5398705"/>
              <a:gd name="connsiteX5-1019" fmla="*/ 36094 w 9219333"/>
              <a:gd name="connsiteY5-1020" fmla="*/ 5398705 h 5398705"/>
              <a:gd name="connsiteX6-1021" fmla="*/ 0 w 9219333"/>
              <a:gd name="connsiteY6-1022" fmla="*/ 1396633 h 5398705"/>
              <a:gd name="connsiteX0-1023" fmla="*/ 0 w 9219333"/>
              <a:gd name="connsiteY0-1024" fmla="*/ 1396945 h 5399017"/>
              <a:gd name="connsiteX1-1025" fmla="*/ 2674153 w 9219333"/>
              <a:gd name="connsiteY1-1026" fmla="*/ 1283 h 5399017"/>
              <a:gd name="connsiteX2-1027" fmla="*/ 5585795 w 9219333"/>
              <a:gd name="connsiteY2-1028" fmla="*/ 1384916 h 5399017"/>
              <a:gd name="connsiteX3-1029" fmla="*/ 9219333 w 9219333"/>
              <a:gd name="connsiteY3-1030" fmla="*/ 1962430 h 5399017"/>
              <a:gd name="connsiteX4-1031" fmla="*/ 9195269 w 9219333"/>
              <a:gd name="connsiteY4-1032" fmla="*/ 5399017 h 5399017"/>
              <a:gd name="connsiteX5-1033" fmla="*/ 36094 w 9219333"/>
              <a:gd name="connsiteY5-1034" fmla="*/ 5399017 h 5399017"/>
              <a:gd name="connsiteX6-1035" fmla="*/ 0 w 9219333"/>
              <a:gd name="connsiteY6-1036" fmla="*/ 1396945 h 5399017"/>
              <a:gd name="connsiteX0-1037" fmla="*/ 0 w 9219333"/>
              <a:gd name="connsiteY0-1038" fmla="*/ 1396945 h 5399017"/>
              <a:gd name="connsiteX1-1039" fmla="*/ 2674153 w 9219333"/>
              <a:gd name="connsiteY1-1040" fmla="*/ 1283 h 5399017"/>
              <a:gd name="connsiteX2-1041" fmla="*/ 5585795 w 9219333"/>
              <a:gd name="connsiteY2-1042" fmla="*/ 1384916 h 5399017"/>
              <a:gd name="connsiteX3-1043" fmla="*/ 9219333 w 9219333"/>
              <a:gd name="connsiteY3-1044" fmla="*/ 1962430 h 5399017"/>
              <a:gd name="connsiteX4-1045" fmla="*/ 9195269 w 9219333"/>
              <a:gd name="connsiteY4-1046" fmla="*/ 5399017 h 5399017"/>
              <a:gd name="connsiteX5-1047" fmla="*/ 36094 w 9219333"/>
              <a:gd name="connsiteY5-1048" fmla="*/ 5399017 h 5399017"/>
              <a:gd name="connsiteX6-1049" fmla="*/ 0 w 9219333"/>
              <a:gd name="connsiteY6-1050" fmla="*/ 1396945 h 5399017"/>
              <a:gd name="connsiteX0-1051" fmla="*/ 0 w 9219333"/>
              <a:gd name="connsiteY0-1052" fmla="*/ 1400187 h 5402259"/>
              <a:gd name="connsiteX1-1053" fmla="*/ 2674153 w 9219333"/>
              <a:gd name="connsiteY1-1054" fmla="*/ 4525 h 5402259"/>
              <a:gd name="connsiteX2-1055" fmla="*/ 5585795 w 9219333"/>
              <a:gd name="connsiteY2-1056" fmla="*/ 1388158 h 5402259"/>
              <a:gd name="connsiteX3-1057" fmla="*/ 9219333 w 9219333"/>
              <a:gd name="connsiteY3-1058" fmla="*/ 1965672 h 5402259"/>
              <a:gd name="connsiteX4-1059" fmla="*/ 9195269 w 9219333"/>
              <a:gd name="connsiteY4-1060" fmla="*/ 5402259 h 5402259"/>
              <a:gd name="connsiteX5-1061" fmla="*/ 36094 w 9219333"/>
              <a:gd name="connsiteY5-1062" fmla="*/ 5402259 h 5402259"/>
              <a:gd name="connsiteX6-1063" fmla="*/ 0 w 9219333"/>
              <a:gd name="connsiteY6-1064" fmla="*/ 1400187 h 5402259"/>
              <a:gd name="connsiteX0-1065" fmla="*/ 10488 w 9229821"/>
              <a:gd name="connsiteY0-1066" fmla="*/ 1400187 h 5426411"/>
              <a:gd name="connsiteX1-1067" fmla="*/ 2684641 w 9229821"/>
              <a:gd name="connsiteY1-1068" fmla="*/ 4525 h 5426411"/>
              <a:gd name="connsiteX2-1069" fmla="*/ 5596283 w 9229821"/>
              <a:gd name="connsiteY2-1070" fmla="*/ 1388158 h 5426411"/>
              <a:gd name="connsiteX3-1071" fmla="*/ 9229821 w 9229821"/>
              <a:gd name="connsiteY3-1072" fmla="*/ 1965672 h 5426411"/>
              <a:gd name="connsiteX4-1073" fmla="*/ 9205757 w 9229821"/>
              <a:gd name="connsiteY4-1074" fmla="*/ 5402259 h 5426411"/>
              <a:gd name="connsiteX5-1075" fmla="*/ 0 w 9229821"/>
              <a:gd name="connsiteY5-1076" fmla="*/ 5426411 h 5426411"/>
              <a:gd name="connsiteX6-1077" fmla="*/ 10488 w 9229821"/>
              <a:gd name="connsiteY6-1078" fmla="*/ 1400187 h 5426411"/>
              <a:gd name="connsiteX0-1079" fmla="*/ 0 w 9219333"/>
              <a:gd name="connsiteY0-1080" fmla="*/ 1400187 h 5426411"/>
              <a:gd name="connsiteX1-1081" fmla="*/ 2674153 w 9219333"/>
              <a:gd name="connsiteY1-1082" fmla="*/ 4525 h 5426411"/>
              <a:gd name="connsiteX2-1083" fmla="*/ 5585795 w 9219333"/>
              <a:gd name="connsiteY2-1084" fmla="*/ 1388158 h 5426411"/>
              <a:gd name="connsiteX3-1085" fmla="*/ 9219333 w 9219333"/>
              <a:gd name="connsiteY3-1086" fmla="*/ 1965672 h 5426411"/>
              <a:gd name="connsiteX4-1087" fmla="*/ 9195269 w 9219333"/>
              <a:gd name="connsiteY4-1088" fmla="*/ 5402259 h 5426411"/>
              <a:gd name="connsiteX5-1089" fmla="*/ 12803 w 9219333"/>
              <a:gd name="connsiteY5-1090" fmla="*/ 5426411 h 5426411"/>
              <a:gd name="connsiteX6-1091" fmla="*/ 0 w 9219333"/>
              <a:gd name="connsiteY6-1092" fmla="*/ 1400187 h 5426411"/>
              <a:gd name="connsiteX0-1093" fmla="*/ 11116 w 9230449"/>
              <a:gd name="connsiteY0-1094" fmla="*/ 1400187 h 5426411"/>
              <a:gd name="connsiteX1-1095" fmla="*/ 2685269 w 9230449"/>
              <a:gd name="connsiteY1-1096" fmla="*/ 4525 h 5426411"/>
              <a:gd name="connsiteX2-1097" fmla="*/ 5596911 w 9230449"/>
              <a:gd name="connsiteY2-1098" fmla="*/ 1388158 h 5426411"/>
              <a:gd name="connsiteX3-1099" fmla="*/ 9230449 w 9230449"/>
              <a:gd name="connsiteY3-1100" fmla="*/ 1965672 h 5426411"/>
              <a:gd name="connsiteX4-1101" fmla="*/ 9206385 w 9230449"/>
              <a:gd name="connsiteY4-1102" fmla="*/ 5402259 h 5426411"/>
              <a:gd name="connsiteX5-1103" fmla="*/ 628 w 9230449"/>
              <a:gd name="connsiteY5-1104" fmla="*/ 5426411 h 5426411"/>
              <a:gd name="connsiteX6-1105" fmla="*/ 11116 w 9230449"/>
              <a:gd name="connsiteY6-1106" fmla="*/ 1400187 h 5426411"/>
              <a:gd name="connsiteX0-1107" fmla="*/ 225 w 9219558"/>
              <a:gd name="connsiteY0-1108" fmla="*/ 1400187 h 5438486"/>
              <a:gd name="connsiteX1-1109" fmla="*/ 2674378 w 9219558"/>
              <a:gd name="connsiteY1-1110" fmla="*/ 4525 h 5438486"/>
              <a:gd name="connsiteX2-1111" fmla="*/ 5586020 w 9219558"/>
              <a:gd name="connsiteY2-1112" fmla="*/ 1388158 h 5438486"/>
              <a:gd name="connsiteX3-1113" fmla="*/ 9219558 w 9219558"/>
              <a:gd name="connsiteY3-1114" fmla="*/ 1965672 h 5438486"/>
              <a:gd name="connsiteX4-1115" fmla="*/ 9195494 w 9219558"/>
              <a:gd name="connsiteY4-1116" fmla="*/ 5402259 h 5438486"/>
              <a:gd name="connsiteX5-1117" fmla="*/ 1383 w 9219558"/>
              <a:gd name="connsiteY5-1118" fmla="*/ 5438486 h 5438486"/>
              <a:gd name="connsiteX6-1119" fmla="*/ 225 w 9219558"/>
              <a:gd name="connsiteY6-1120" fmla="*/ 1400187 h 5438486"/>
              <a:gd name="connsiteX0-1121" fmla="*/ 0 w 9219333"/>
              <a:gd name="connsiteY0-1122" fmla="*/ 1400187 h 5402259"/>
              <a:gd name="connsiteX1-1123" fmla="*/ 2674153 w 9219333"/>
              <a:gd name="connsiteY1-1124" fmla="*/ 4525 h 5402259"/>
              <a:gd name="connsiteX2-1125" fmla="*/ 5585795 w 9219333"/>
              <a:gd name="connsiteY2-1126" fmla="*/ 1388158 h 5402259"/>
              <a:gd name="connsiteX3-1127" fmla="*/ 9219333 w 9219333"/>
              <a:gd name="connsiteY3-1128" fmla="*/ 1965672 h 5402259"/>
              <a:gd name="connsiteX4-1129" fmla="*/ 9195269 w 9219333"/>
              <a:gd name="connsiteY4-1130" fmla="*/ 5402259 h 5402259"/>
              <a:gd name="connsiteX5-1131" fmla="*/ 58781 w 9219333"/>
              <a:gd name="connsiteY5-1132" fmla="*/ 5371568 h 5402259"/>
              <a:gd name="connsiteX6-1133" fmla="*/ 0 w 9219333"/>
              <a:gd name="connsiteY6-1134" fmla="*/ 1400187 h 5402259"/>
              <a:gd name="connsiteX0-1135" fmla="*/ 4565 w 9223898"/>
              <a:gd name="connsiteY0-1136" fmla="*/ 1400187 h 5409807"/>
              <a:gd name="connsiteX1-1137" fmla="*/ 2678718 w 9223898"/>
              <a:gd name="connsiteY1-1138" fmla="*/ 4525 h 5409807"/>
              <a:gd name="connsiteX2-1139" fmla="*/ 5590360 w 9223898"/>
              <a:gd name="connsiteY2-1140" fmla="*/ 1388158 h 5409807"/>
              <a:gd name="connsiteX3-1141" fmla="*/ 9223898 w 9223898"/>
              <a:gd name="connsiteY3-1142" fmla="*/ 1965672 h 5409807"/>
              <a:gd name="connsiteX4-1143" fmla="*/ 9199834 w 9223898"/>
              <a:gd name="connsiteY4-1144" fmla="*/ 5402259 h 5409807"/>
              <a:gd name="connsiteX5-1145" fmla="*/ 921 w 9223898"/>
              <a:gd name="connsiteY5-1146" fmla="*/ 5409807 h 5409807"/>
              <a:gd name="connsiteX6-1147" fmla="*/ 4565 w 9223898"/>
              <a:gd name="connsiteY6-1148" fmla="*/ 1400187 h 5409807"/>
              <a:gd name="connsiteX0-1149" fmla="*/ 4565 w 9223898"/>
              <a:gd name="connsiteY0-1150" fmla="*/ 1400187 h 5409807"/>
              <a:gd name="connsiteX1-1151" fmla="*/ 2678718 w 9223898"/>
              <a:gd name="connsiteY1-1152" fmla="*/ 4525 h 5409807"/>
              <a:gd name="connsiteX2-1153" fmla="*/ 5590360 w 9223898"/>
              <a:gd name="connsiteY2-1154" fmla="*/ 1388158 h 5409807"/>
              <a:gd name="connsiteX3-1155" fmla="*/ 9223898 w 9223898"/>
              <a:gd name="connsiteY3-1156" fmla="*/ 1965672 h 5409807"/>
              <a:gd name="connsiteX4-1157" fmla="*/ 9079788 w 9223898"/>
              <a:gd name="connsiteY4-1158" fmla="*/ 5254083 h 5409807"/>
              <a:gd name="connsiteX5-1159" fmla="*/ 921 w 9223898"/>
              <a:gd name="connsiteY5-1160" fmla="*/ 5409807 h 5409807"/>
              <a:gd name="connsiteX6-1161" fmla="*/ 4565 w 9223898"/>
              <a:gd name="connsiteY6-1162" fmla="*/ 1400187 h 5409807"/>
              <a:gd name="connsiteX0-1163" fmla="*/ 4565 w 9229434"/>
              <a:gd name="connsiteY0-1164" fmla="*/ 1400187 h 5409807"/>
              <a:gd name="connsiteX1-1165" fmla="*/ 2678718 w 9229434"/>
              <a:gd name="connsiteY1-1166" fmla="*/ 4525 h 5409807"/>
              <a:gd name="connsiteX2-1167" fmla="*/ 5590360 w 9229434"/>
              <a:gd name="connsiteY2-1168" fmla="*/ 1388158 h 5409807"/>
              <a:gd name="connsiteX3-1169" fmla="*/ 9223898 w 9229434"/>
              <a:gd name="connsiteY3-1170" fmla="*/ 1965672 h 5409807"/>
              <a:gd name="connsiteX4-1171" fmla="*/ 9228645 w 9229434"/>
              <a:gd name="connsiteY4-1172" fmla="*/ 5407039 h 5409807"/>
              <a:gd name="connsiteX5-1173" fmla="*/ 921 w 9229434"/>
              <a:gd name="connsiteY5-1174" fmla="*/ 5409807 h 5409807"/>
              <a:gd name="connsiteX6-1175" fmla="*/ 4565 w 9229434"/>
              <a:gd name="connsiteY6-1176" fmla="*/ 1400187 h 5409807"/>
              <a:gd name="connsiteX0-1177" fmla="*/ 4565 w 9229434"/>
              <a:gd name="connsiteY0-1178" fmla="*/ 1399152 h 5408772"/>
              <a:gd name="connsiteX1-1179" fmla="*/ 2678718 w 9229434"/>
              <a:gd name="connsiteY1-1180" fmla="*/ 3490 h 5408772"/>
              <a:gd name="connsiteX2-1181" fmla="*/ 5590360 w 9229434"/>
              <a:gd name="connsiteY2-1182" fmla="*/ 1387123 h 5408772"/>
              <a:gd name="connsiteX3-1183" fmla="*/ 9223898 w 9229434"/>
              <a:gd name="connsiteY3-1184" fmla="*/ 1969416 h 5408772"/>
              <a:gd name="connsiteX4-1185" fmla="*/ 9228645 w 9229434"/>
              <a:gd name="connsiteY4-1186" fmla="*/ 5406004 h 5408772"/>
              <a:gd name="connsiteX5-1187" fmla="*/ 921 w 9229434"/>
              <a:gd name="connsiteY5-1188" fmla="*/ 5408772 h 5408772"/>
              <a:gd name="connsiteX6-1189" fmla="*/ 4565 w 9229434"/>
              <a:gd name="connsiteY6-1190" fmla="*/ 1399152 h 5408772"/>
              <a:gd name="connsiteX0-1191" fmla="*/ 224 w 9229895"/>
              <a:gd name="connsiteY0-1192" fmla="*/ 1400449 h 5405288"/>
              <a:gd name="connsiteX1-1193" fmla="*/ 2679179 w 9229895"/>
              <a:gd name="connsiteY1-1194" fmla="*/ 6 h 5405288"/>
              <a:gd name="connsiteX2-1195" fmla="*/ 5590821 w 9229895"/>
              <a:gd name="connsiteY2-1196" fmla="*/ 1383639 h 5405288"/>
              <a:gd name="connsiteX3-1197" fmla="*/ 9224359 w 9229895"/>
              <a:gd name="connsiteY3-1198" fmla="*/ 1965932 h 5405288"/>
              <a:gd name="connsiteX4-1199" fmla="*/ 9229106 w 9229895"/>
              <a:gd name="connsiteY4-1200" fmla="*/ 5402520 h 5405288"/>
              <a:gd name="connsiteX5-1201" fmla="*/ 1382 w 9229895"/>
              <a:gd name="connsiteY5-1202" fmla="*/ 5405288 h 5405288"/>
              <a:gd name="connsiteX6-1203" fmla="*/ 224 w 9229895"/>
              <a:gd name="connsiteY6-1204" fmla="*/ 1400449 h 5405288"/>
              <a:gd name="connsiteX0-1205" fmla="*/ 157384 w 9228594"/>
              <a:gd name="connsiteY0-1206" fmla="*/ 1371769 h 5405287"/>
              <a:gd name="connsiteX1-1207" fmla="*/ 2677878 w 9228594"/>
              <a:gd name="connsiteY1-1208" fmla="*/ 5 h 5405287"/>
              <a:gd name="connsiteX2-1209" fmla="*/ 5589520 w 9228594"/>
              <a:gd name="connsiteY2-1210" fmla="*/ 1383638 h 5405287"/>
              <a:gd name="connsiteX3-1211" fmla="*/ 9223058 w 9228594"/>
              <a:gd name="connsiteY3-1212" fmla="*/ 1965931 h 5405287"/>
              <a:gd name="connsiteX4-1213" fmla="*/ 9227805 w 9228594"/>
              <a:gd name="connsiteY4-1214" fmla="*/ 5402519 h 5405287"/>
              <a:gd name="connsiteX5-1215" fmla="*/ 81 w 9228594"/>
              <a:gd name="connsiteY5-1216" fmla="*/ 5405287 h 5405287"/>
              <a:gd name="connsiteX6-1217" fmla="*/ 157384 w 9228594"/>
              <a:gd name="connsiteY6-1218" fmla="*/ 1371769 h 5405287"/>
              <a:gd name="connsiteX0-1219" fmla="*/ 223 w 9229895"/>
              <a:gd name="connsiteY0-1220" fmla="*/ 1362217 h 5405295"/>
              <a:gd name="connsiteX1-1221" fmla="*/ 2679179 w 9229895"/>
              <a:gd name="connsiteY1-1222" fmla="*/ 13 h 5405295"/>
              <a:gd name="connsiteX2-1223" fmla="*/ 5590821 w 9229895"/>
              <a:gd name="connsiteY2-1224" fmla="*/ 1383646 h 5405295"/>
              <a:gd name="connsiteX3-1225" fmla="*/ 9224359 w 9229895"/>
              <a:gd name="connsiteY3-1226" fmla="*/ 1965939 h 5405295"/>
              <a:gd name="connsiteX4-1227" fmla="*/ 9229106 w 9229895"/>
              <a:gd name="connsiteY4-1228" fmla="*/ 5402527 h 5405295"/>
              <a:gd name="connsiteX5-1229" fmla="*/ 1382 w 9229895"/>
              <a:gd name="connsiteY5-1230" fmla="*/ 5405295 h 5405295"/>
              <a:gd name="connsiteX6-1231" fmla="*/ 223 w 9229895"/>
              <a:gd name="connsiteY6-1232" fmla="*/ 1362217 h 5405295"/>
              <a:gd name="connsiteX0-1233" fmla="*/ 223 w 9229895"/>
              <a:gd name="connsiteY0-1234" fmla="*/ 1362217 h 5405295"/>
              <a:gd name="connsiteX1-1235" fmla="*/ 2679179 w 9229895"/>
              <a:gd name="connsiteY1-1236" fmla="*/ 13 h 5405295"/>
              <a:gd name="connsiteX2-1237" fmla="*/ 5590821 w 9229895"/>
              <a:gd name="connsiteY2-1238" fmla="*/ 1383646 h 5405295"/>
              <a:gd name="connsiteX3-1239" fmla="*/ 9224359 w 9229895"/>
              <a:gd name="connsiteY3-1240" fmla="*/ 1965939 h 5405295"/>
              <a:gd name="connsiteX4-1241" fmla="*/ 9229106 w 9229895"/>
              <a:gd name="connsiteY4-1242" fmla="*/ 5402527 h 5405295"/>
              <a:gd name="connsiteX5-1243" fmla="*/ 1382 w 9229895"/>
              <a:gd name="connsiteY5-1244" fmla="*/ 5405295 h 5405295"/>
              <a:gd name="connsiteX6-1245" fmla="*/ 223 w 9229895"/>
              <a:gd name="connsiteY6-1246" fmla="*/ 1362217 h 5405295"/>
              <a:gd name="connsiteX0-1247" fmla="*/ 223 w 9229895"/>
              <a:gd name="connsiteY0-1248" fmla="*/ 1362217 h 5405295"/>
              <a:gd name="connsiteX1-1249" fmla="*/ 2679179 w 9229895"/>
              <a:gd name="connsiteY1-1250" fmla="*/ 13 h 5405295"/>
              <a:gd name="connsiteX2-1251" fmla="*/ 5590821 w 9229895"/>
              <a:gd name="connsiteY2-1252" fmla="*/ 1383646 h 5405295"/>
              <a:gd name="connsiteX3-1253" fmla="*/ 9224359 w 9229895"/>
              <a:gd name="connsiteY3-1254" fmla="*/ 1965939 h 5405295"/>
              <a:gd name="connsiteX4-1255" fmla="*/ 9229106 w 9229895"/>
              <a:gd name="connsiteY4-1256" fmla="*/ 5402527 h 5405295"/>
              <a:gd name="connsiteX5-1257" fmla="*/ 1382 w 9229895"/>
              <a:gd name="connsiteY5-1258" fmla="*/ 5405295 h 5405295"/>
              <a:gd name="connsiteX6-1259" fmla="*/ 223 w 9229895"/>
              <a:gd name="connsiteY6-1260" fmla="*/ 1362217 h 5405295"/>
              <a:gd name="connsiteX0-1261" fmla="*/ 223 w 9229895"/>
              <a:gd name="connsiteY0-1262" fmla="*/ 1363702 h 5406780"/>
              <a:gd name="connsiteX1-1263" fmla="*/ 2679179 w 9229895"/>
              <a:gd name="connsiteY1-1264" fmla="*/ 1498 h 5406780"/>
              <a:gd name="connsiteX2-1265" fmla="*/ 5590821 w 9229895"/>
              <a:gd name="connsiteY2-1266" fmla="*/ 1385131 h 5406780"/>
              <a:gd name="connsiteX3-1267" fmla="*/ 9224359 w 9229895"/>
              <a:gd name="connsiteY3-1268" fmla="*/ 1967424 h 5406780"/>
              <a:gd name="connsiteX4-1269" fmla="*/ 9229106 w 9229895"/>
              <a:gd name="connsiteY4-1270" fmla="*/ 5404012 h 5406780"/>
              <a:gd name="connsiteX5-1271" fmla="*/ 1382 w 9229895"/>
              <a:gd name="connsiteY5-1272" fmla="*/ 5406780 h 5406780"/>
              <a:gd name="connsiteX6-1273" fmla="*/ 223 w 9229895"/>
              <a:gd name="connsiteY6-1274" fmla="*/ 1363702 h 540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 ang="0">
                <a:pos x="connsiteX6-125" y="connsiteY6-12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fld>
            <a:endParaRPr lang="en-US" dirty="0"/>
          </a:p>
        </p:txBody>
      </p:sp>
      <p:sp>
        <p:nvSpPr>
          <p:cNvPr id="13" name="Text Placeholder 12"/>
          <p:cNvSpPr>
            <a:spLocks noGrp="1"/>
          </p:cNvSpPr>
          <p:nvPr>
            <p:ph type="body" sz="quarter" idx="13" hasCustomPrompt="1"/>
          </p:nvPr>
        </p:nvSpPr>
        <p:spPr>
          <a:xfrm>
            <a:off x="2590799" y="17526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p:nvPr userDrawn="1"/>
        </p:nvSpPr>
        <p:spPr>
          <a:xfrm>
            <a:off x="685800" y="2133600"/>
            <a:ext cx="23622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anose="020B0604020202020204"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CHAPTER</a:t>
            </a:r>
            <a:endParaRPr lang="en-US" sz="3600" dirty="0">
              <a:solidFill>
                <a:schemeClr val="bg1">
                  <a:lumMod val="50000"/>
                </a:schemeClr>
              </a:solidFill>
            </a:endParaRPr>
          </a:p>
        </p:txBody>
      </p:sp>
      <p:cxnSp>
        <p:nvCxnSpPr>
          <p:cNvPr id="14" name="Straight Connector 13"/>
          <p:cNvCxnSpPr/>
          <p:nvPr userDrawn="1"/>
        </p:nvCxnSpPr>
        <p:spPr>
          <a:xfrm flipH="1">
            <a:off x="3048000" y="33528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ubtitle 2"/>
          <p:cNvSpPr>
            <a:spLocks noGrp="1"/>
          </p:cNvSpPr>
          <p:nvPr>
            <p:ph type="subTitle" idx="1" hasCustomPrompt="1"/>
          </p:nvPr>
        </p:nvSpPr>
        <p:spPr>
          <a:xfrm>
            <a:off x="609600" y="3810000"/>
            <a:ext cx="8382000" cy="2895600"/>
          </a:xfrm>
        </p:spPr>
        <p:txBody>
          <a:bodyPr>
            <a:normAutofit/>
          </a:bodyPr>
          <a:lstStyle>
            <a:lvl1pPr marL="0" indent="0" algn="l">
              <a:lnSpc>
                <a:spcPts val="72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 Level5">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lide_Level3">
    <p:spTree>
      <p:nvGrpSpPr>
        <p:cNvPr id="1" name=""/>
        <p:cNvGrpSpPr/>
        <p:nvPr/>
      </p:nvGrpSpPr>
      <p:grpSpPr>
        <a:xfrm>
          <a:off x="0" y="0"/>
          <a:ext cx="0" cy="0"/>
          <a:chOff x="0" y="0"/>
          <a:chExt cx="0" cy="0"/>
        </a:xfrm>
      </p:grpSpPr>
      <p:sp>
        <p:nvSpPr>
          <p:cNvPr id="21" name="Subtitle 2"/>
          <p:cNvSpPr>
            <a:spLocks noGrp="1"/>
          </p:cNvSpPr>
          <p:nvPr>
            <p:ph type="subTitle" idx="1"/>
          </p:nvPr>
        </p:nvSpPr>
        <p:spPr>
          <a:xfrm>
            <a:off x="457200" y="76200"/>
            <a:ext cx="8153399" cy="14478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fld>
            <a:endParaRPr lang="en-US" dirty="0"/>
          </a:p>
        </p:txBody>
      </p:sp>
      <p:sp>
        <p:nvSpPr>
          <p:cNvPr id="24" name="Content Placeholder 20"/>
          <p:cNvSpPr>
            <a:spLocks noGrp="1"/>
          </p:cNvSpPr>
          <p:nvPr>
            <p:ph sz="quarter" idx="15"/>
          </p:nvPr>
        </p:nvSpPr>
        <p:spPr>
          <a:xfrm>
            <a:off x="457200" y="1828800"/>
            <a:ext cx="8153400" cy="48006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25" name="Straight Connector 24"/>
          <p:cNvCxnSpPr/>
          <p:nvPr userDrawn="1"/>
        </p:nvCxnSpPr>
        <p:spPr>
          <a:xfrm>
            <a:off x="0" y="1676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lug It In Titl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813" t="1641" r="1785"/>
          <a:stretch>
            <a:fillRect/>
          </a:stretch>
        </p:blipFill>
        <p:spPr>
          <a:xfrm>
            <a:off x="-1" y="0"/>
            <a:ext cx="9144001" cy="4571999"/>
          </a:xfrm>
          <a:prstGeom prst="rect">
            <a:avLst/>
          </a:prstGeom>
        </p:spPr>
      </p:pic>
      <p:sp>
        <p:nvSpPr>
          <p:cNvPr id="23" name="Rectangle 7"/>
          <p:cNvSpPr/>
          <p:nvPr userDrawn="1"/>
        </p:nvSpPr>
        <p:spPr>
          <a:xfrm>
            <a:off x="-4762" y="1478378"/>
            <a:ext cx="9154254" cy="5387145"/>
          </a:xfrm>
          <a:custGeom>
            <a:avLst/>
            <a:gdLst>
              <a:gd name="connsiteX0" fmla="*/ 0 w 9159175"/>
              <a:gd name="connsiteY0" fmla="*/ 0 h 6841524"/>
              <a:gd name="connsiteX1" fmla="*/ 9159175 w 9159175"/>
              <a:gd name="connsiteY1" fmla="*/ 0 h 6841524"/>
              <a:gd name="connsiteX2" fmla="*/ 9159175 w 9159175"/>
              <a:gd name="connsiteY2" fmla="*/ 6841524 h 6841524"/>
              <a:gd name="connsiteX3" fmla="*/ 0 w 9159175"/>
              <a:gd name="connsiteY3" fmla="*/ 6841524 h 6841524"/>
              <a:gd name="connsiteX4" fmla="*/ 0 w 9159175"/>
              <a:gd name="connsiteY4" fmla="*/ 0 h 6841524"/>
              <a:gd name="connsiteX0-1" fmla="*/ 0 w 9207301"/>
              <a:gd name="connsiteY0-2" fmla="*/ 3140242 h 6841524"/>
              <a:gd name="connsiteX1-3" fmla="*/ 9207301 w 9207301"/>
              <a:gd name="connsiteY1-4" fmla="*/ 0 h 6841524"/>
              <a:gd name="connsiteX2-5" fmla="*/ 9207301 w 9207301"/>
              <a:gd name="connsiteY2-6" fmla="*/ 6841524 h 6841524"/>
              <a:gd name="connsiteX3-7" fmla="*/ 48126 w 9207301"/>
              <a:gd name="connsiteY3-8" fmla="*/ 6841524 h 6841524"/>
              <a:gd name="connsiteX4-9" fmla="*/ 0 w 9207301"/>
              <a:gd name="connsiteY4-10" fmla="*/ 3140242 h 6841524"/>
              <a:gd name="connsiteX0-11" fmla="*/ 0 w 9219332"/>
              <a:gd name="connsiteY0-12" fmla="*/ 0 h 3701282"/>
              <a:gd name="connsiteX1-13" fmla="*/ 9219332 w 9219332"/>
              <a:gd name="connsiteY1-14" fmla="*/ 782053 h 3701282"/>
              <a:gd name="connsiteX2-15" fmla="*/ 9207301 w 9219332"/>
              <a:gd name="connsiteY2-16" fmla="*/ 3701282 h 3701282"/>
              <a:gd name="connsiteX3-17" fmla="*/ 48126 w 9219332"/>
              <a:gd name="connsiteY3-18" fmla="*/ 3701282 h 3701282"/>
              <a:gd name="connsiteX4-19" fmla="*/ 0 w 9219332"/>
              <a:gd name="connsiteY4-20" fmla="*/ 0 h 3701282"/>
              <a:gd name="connsiteX0-21" fmla="*/ 0 w 9219332"/>
              <a:gd name="connsiteY0-22" fmla="*/ 0 h 3701282"/>
              <a:gd name="connsiteX1-23" fmla="*/ 9219332 w 9219332"/>
              <a:gd name="connsiteY1-24" fmla="*/ 782053 h 3701282"/>
              <a:gd name="connsiteX2-25" fmla="*/ 9207301 w 9219332"/>
              <a:gd name="connsiteY2-26" fmla="*/ 3701282 h 3701282"/>
              <a:gd name="connsiteX3-27" fmla="*/ 48126 w 9219332"/>
              <a:gd name="connsiteY3-28" fmla="*/ 3701282 h 3701282"/>
              <a:gd name="connsiteX4-29" fmla="*/ 0 w 9219332"/>
              <a:gd name="connsiteY4-30" fmla="*/ 0 h 3701282"/>
              <a:gd name="connsiteX0-31" fmla="*/ 0 w 9219332"/>
              <a:gd name="connsiteY0-32" fmla="*/ 140297 h 3841579"/>
              <a:gd name="connsiteX1-33" fmla="*/ 3985595 w 9219332"/>
              <a:gd name="connsiteY1-34" fmla="*/ 790002 h 3841579"/>
              <a:gd name="connsiteX2-35" fmla="*/ 9219332 w 9219332"/>
              <a:gd name="connsiteY2-36" fmla="*/ 922350 h 3841579"/>
              <a:gd name="connsiteX3-37" fmla="*/ 9207301 w 9219332"/>
              <a:gd name="connsiteY3-38" fmla="*/ 3841579 h 3841579"/>
              <a:gd name="connsiteX4-39" fmla="*/ 48126 w 9219332"/>
              <a:gd name="connsiteY4-40" fmla="*/ 3841579 h 3841579"/>
              <a:gd name="connsiteX5" fmla="*/ 0 w 9219332"/>
              <a:gd name="connsiteY5" fmla="*/ 140297 h 3841579"/>
              <a:gd name="connsiteX0-41" fmla="*/ 0 w 9219332"/>
              <a:gd name="connsiteY0-42" fmla="*/ 1454745 h 5156027"/>
              <a:gd name="connsiteX1-43" fmla="*/ 2662121 w 9219332"/>
              <a:gd name="connsiteY1-44" fmla="*/ 10956 h 5156027"/>
              <a:gd name="connsiteX2-45" fmla="*/ 9219332 w 9219332"/>
              <a:gd name="connsiteY2-46" fmla="*/ 2236798 h 5156027"/>
              <a:gd name="connsiteX3-47" fmla="*/ 9207301 w 9219332"/>
              <a:gd name="connsiteY3-48" fmla="*/ 5156027 h 5156027"/>
              <a:gd name="connsiteX4-49" fmla="*/ 48126 w 9219332"/>
              <a:gd name="connsiteY4-50" fmla="*/ 5156027 h 5156027"/>
              <a:gd name="connsiteX5-51" fmla="*/ 0 w 9219332"/>
              <a:gd name="connsiteY5-52" fmla="*/ 1454745 h 5156027"/>
              <a:gd name="connsiteX0-53" fmla="*/ 0 w 9219332"/>
              <a:gd name="connsiteY0-54" fmla="*/ 1443789 h 5145071"/>
              <a:gd name="connsiteX1-55" fmla="*/ 2662121 w 9219332"/>
              <a:gd name="connsiteY1-56" fmla="*/ 0 h 5145071"/>
              <a:gd name="connsiteX2-57" fmla="*/ 9219332 w 9219332"/>
              <a:gd name="connsiteY2-58" fmla="*/ 2225842 h 5145071"/>
              <a:gd name="connsiteX3-59" fmla="*/ 9207301 w 9219332"/>
              <a:gd name="connsiteY3-60" fmla="*/ 5145071 h 5145071"/>
              <a:gd name="connsiteX4-61" fmla="*/ 48126 w 9219332"/>
              <a:gd name="connsiteY4-62" fmla="*/ 5145071 h 5145071"/>
              <a:gd name="connsiteX5-63" fmla="*/ 0 w 9219332"/>
              <a:gd name="connsiteY5-64" fmla="*/ 1443789 h 5145071"/>
              <a:gd name="connsiteX0-65" fmla="*/ 0 w 9219332"/>
              <a:gd name="connsiteY0-66" fmla="*/ 1449612 h 5150894"/>
              <a:gd name="connsiteX1-67" fmla="*/ 2662121 w 9219332"/>
              <a:gd name="connsiteY1-68" fmla="*/ 5823 h 5150894"/>
              <a:gd name="connsiteX2-69" fmla="*/ 9219332 w 9219332"/>
              <a:gd name="connsiteY2-70" fmla="*/ 2231665 h 5150894"/>
              <a:gd name="connsiteX3-71" fmla="*/ 9207301 w 9219332"/>
              <a:gd name="connsiteY3-72" fmla="*/ 5150894 h 5150894"/>
              <a:gd name="connsiteX4-73" fmla="*/ 48126 w 9219332"/>
              <a:gd name="connsiteY4-74" fmla="*/ 5150894 h 5150894"/>
              <a:gd name="connsiteX5-75" fmla="*/ 0 w 9219332"/>
              <a:gd name="connsiteY5-76" fmla="*/ 1449612 h 5150894"/>
              <a:gd name="connsiteX0-77" fmla="*/ 0 w 9219332"/>
              <a:gd name="connsiteY0-78" fmla="*/ 1473604 h 5174886"/>
              <a:gd name="connsiteX1-79" fmla="*/ 2613995 w 9219332"/>
              <a:gd name="connsiteY1-80" fmla="*/ 5752 h 5174886"/>
              <a:gd name="connsiteX2-81" fmla="*/ 9219332 w 9219332"/>
              <a:gd name="connsiteY2-82" fmla="*/ 2255657 h 5174886"/>
              <a:gd name="connsiteX3-83" fmla="*/ 9207301 w 9219332"/>
              <a:gd name="connsiteY3-84" fmla="*/ 5174886 h 5174886"/>
              <a:gd name="connsiteX4-85" fmla="*/ 48126 w 9219332"/>
              <a:gd name="connsiteY4-86" fmla="*/ 5174886 h 5174886"/>
              <a:gd name="connsiteX5-87" fmla="*/ 0 w 9219332"/>
              <a:gd name="connsiteY5-88" fmla="*/ 1473604 h 5174886"/>
              <a:gd name="connsiteX0-89" fmla="*/ 0 w 9219332"/>
              <a:gd name="connsiteY0-90" fmla="*/ 1473604 h 5174886"/>
              <a:gd name="connsiteX1-91" fmla="*/ 2613995 w 9219332"/>
              <a:gd name="connsiteY1-92" fmla="*/ 5752 h 5174886"/>
              <a:gd name="connsiteX2-93" fmla="*/ 9219332 w 9219332"/>
              <a:gd name="connsiteY2-94" fmla="*/ 2255657 h 5174886"/>
              <a:gd name="connsiteX3-95" fmla="*/ 9207301 w 9219332"/>
              <a:gd name="connsiteY3-96" fmla="*/ 5174886 h 5174886"/>
              <a:gd name="connsiteX4-97" fmla="*/ 48126 w 9219332"/>
              <a:gd name="connsiteY4-98" fmla="*/ 5174886 h 5174886"/>
              <a:gd name="connsiteX5-99" fmla="*/ 0 w 9219332"/>
              <a:gd name="connsiteY5-100" fmla="*/ 1473604 h 5174886"/>
              <a:gd name="connsiteX0-101" fmla="*/ 0 w 9219332"/>
              <a:gd name="connsiteY0-102" fmla="*/ 1483124 h 5184406"/>
              <a:gd name="connsiteX1-103" fmla="*/ 2613995 w 9219332"/>
              <a:gd name="connsiteY1-104" fmla="*/ 15272 h 5184406"/>
              <a:gd name="connsiteX2-105" fmla="*/ 5874553 w 9219332"/>
              <a:gd name="connsiteY2-106" fmla="*/ 809357 h 5184406"/>
              <a:gd name="connsiteX3-107" fmla="*/ 9219332 w 9219332"/>
              <a:gd name="connsiteY3-108" fmla="*/ 2265177 h 5184406"/>
              <a:gd name="connsiteX4-109" fmla="*/ 9207301 w 9219332"/>
              <a:gd name="connsiteY4-110" fmla="*/ 5184406 h 5184406"/>
              <a:gd name="connsiteX5-111" fmla="*/ 48126 w 9219332"/>
              <a:gd name="connsiteY5-112" fmla="*/ 5184406 h 5184406"/>
              <a:gd name="connsiteX6" fmla="*/ 0 w 9219332"/>
              <a:gd name="connsiteY6" fmla="*/ 1483124 h 5184406"/>
              <a:gd name="connsiteX0-113" fmla="*/ 0 w 9219332"/>
              <a:gd name="connsiteY0-114" fmla="*/ 1483124 h 5184406"/>
              <a:gd name="connsiteX1-115" fmla="*/ 2613995 w 9219332"/>
              <a:gd name="connsiteY1-116" fmla="*/ 15272 h 5184406"/>
              <a:gd name="connsiteX2-117" fmla="*/ 5874553 w 9219332"/>
              <a:gd name="connsiteY2-118" fmla="*/ 809357 h 5184406"/>
              <a:gd name="connsiteX3-119" fmla="*/ 9219332 w 9219332"/>
              <a:gd name="connsiteY3-120" fmla="*/ 2265177 h 5184406"/>
              <a:gd name="connsiteX4-121" fmla="*/ 9207301 w 9219332"/>
              <a:gd name="connsiteY4-122" fmla="*/ 5184406 h 5184406"/>
              <a:gd name="connsiteX5-123" fmla="*/ 48126 w 9219332"/>
              <a:gd name="connsiteY5-124" fmla="*/ 5184406 h 5184406"/>
              <a:gd name="connsiteX6-125" fmla="*/ 0 w 9219332"/>
              <a:gd name="connsiteY6-126" fmla="*/ 1483124 h 5184406"/>
              <a:gd name="connsiteX0-127" fmla="*/ 0 w 9219332"/>
              <a:gd name="connsiteY0-128" fmla="*/ 1472999 h 5174281"/>
              <a:gd name="connsiteX1-129" fmla="*/ 2613995 w 9219332"/>
              <a:gd name="connsiteY1-130" fmla="*/ 5147 h 5174281"/>
              <a:gd name="connsiteX2-131" fmla="*/ 6223468 w 9219332"/>
              <a:gd name="connsiteY2-132" fmla="*/ 2026453 h 5174281"/>
              <a:gd name="connsiteX3-133" fmla="*/ 9219332 w 9219332"/>
              <a:gd name="connsiteY3-134" fmla="*/ 2255052 h 5174281"/>
              <a:gd name="connsiteX4-135" fmla="*/ 9207301 w 9219332"/>
              <a:gd name="connsiteY4-136" fmla="*/ 5174281 h 5174281"/>
              <a:gd name="connsiteX5-137" fmla="*/ 48126 w 9219332"/>
              <a:gd name="connsiteY5-138" fmla="*/ 5174281 h 5174281"/>
              <a:gd name="connsiteX6-139" fmla="*/ 0 w 9219332"/>
              <a:gd name="connsiteY6-140" fmla="*/ 1472999 h 5174281"/>
              <a:gd name="connsiteX0-141" fmla="*/ 0 w 9219332"/>
              <a:gd name="connsiteY0-142" fmla="*/ 1479523 h 5180805"/>
              <a:gd name="connsiteX1-143" fmla="*/ 2613995 w 9219332"/>
              <a:gd name="connsiteY1-144" fmla="*/ 11671 h 5180805"/>
              <a:gd name="connsiteX2-145" fmla="*/ 6223468 w 9219332"/>
              <a:gd name="connsiteY2-146" fmla="*/ 2032977 h 5180805"/>
              <a:gd name="connsiteX3-147" fmla="*/ 9219332 w 9219332"/>
              <a:gd name="connsiteY3-148" fmla="*/ 2261576 h 5180805"/>
              <a:gd name="connsiteX4-149" fmla="*/ 9207301 w 9219332"/>
              <a:gd name="connsiteY4-150" fmla="*/ 5180805 h 5180805"/>
              <a:gd name="connsiteX5-151" fmla="*/ 48126 w 9219332"/>
              <a:gd name="connsiteY5-152" fmla="*/ 5180805 h 5180805"/>
              <a:gd name="connsiteX6-153" fmla="*/ 0 w 9219332"/>
              <a:gd name="connsiteY6-154" fmla="*/ 1479523 h 5180805"/>
              <a:gd name="connsiteX0-155" fmla="*/ 0 w 9219332"/>
              <a:gd name="connsiteY0-156" fmla="*/ 1478352 h 5179634"/>
              <a:gd name="connsiteX1-157" fmla="*/ 2613995 w 9219332"/>
              <a:gd name="connsiteY1-158" fmla="*/ 10500 h 5179634"/>
              <a:gd name="connsiteX2-159" fmla="*/ 6223468 w 9219332"/>
              <a:gd name="connsiteY2-160" fmla="*/ 2031806 h 5179634"/>
              <a:gd name="connsiteX3-161" fmla="*/ 9219332 w 9219332"/>
              <a:gd name="connsiteY3-162" fmla="*/ 2260405 h 5179634"/>
              <a:gd name="connsiteX4-163" fmla="*/ 9207301 w 9219332"/>
              <a:gd name="connsiteY4-164" fmla="*/ 5179634 h 5179634"/>
              <a:gd name="connsiteX5-165" fmla="*/ 48126 w 9219332"/>
              <a:gd name="connsiteY5-166" fmla="*/ 5179634 h 5179634"/>
              <a:gd name="connsiteX6-167" fmla="*/ 0 w 9219332"/>
              <a:gd name="connsiteY6-168" fmla="*/ 1478352 h 5179634"/>
              <a:gd name="connsiteX0-169" fmla="*/ 0 w 9219332"/>
              <a:gd name="connsiteY0-170" fmla="*/ 1478352 h 5179634"/>
              <a:gd name="connsiteX1-171" fmla="*/ 2613995 w 9219332"/>
              <a:gd name="connsiteY1-172" fmla="*/ 10500 h 5179634"/>
              <a:gd name="connsiteX2-173" fmla="*/ 6223468 w 9219332"/>
              <a:gd name="connsiteY2-174" fmla="*/ 2031806 h 5179634"/>
              <a:gd name="connsiteX3-175" fmla="*/ 9219332 w 9219332"/>
              <a:gd name="connsiteY3-176" fmla="*/ 2260405 h 5179634"/>
              <a:gd name="connsiteX4-177" fmla="*/ 9207301 w 9219332"/>
              <a:gd name="connsiteY4-178" fmla="*/ 5179634 h 5179634"/>
              <a:gd name="connsiteX5-179" fmla="*/ 48126 w 9219332"/>
              <a:gd name="connsiteY5-180" fmla="*/ 5179634 h 5179634"/>
              <a:gd name="connsiteX6-181" fmla="*/ 0 w 9219332"/>
              <a:gd name="connsiteY6-182" fmla="*/ 1478352 h 5179634"/>
              <a:gd name="connsiteX0-183" fmla="*/ 0 w 9219332"/>
              <a:gd name="connsiteY0-184" fmla="*/ 1475965 h 5177247"/>
              <a:gd name="connsiteX1-185" fmla="*/ 2613995 w 9219332"/>
              <a:gd name="connsiteY1-186" fmla="*/ 8113 h 5177247"/>
              <a:gd name="connsiteX2-187" fmla="*/ 6223468 w 9219332"/>
              <a:gd name="connsiteY2-188" fmla="*/ 2029419 h 5177247"/>
              <a:gd name="connsiteX3-189" fmla="*/ 9219332 w 9219332"/>
              <a:gd name="connsiteY3-190" fmla="*/ 2258018 h 5177247"/>
              <a:gd name="connsiteX4-191" fmla="*/ 9207301 w 9219332"/>
              <a:gd name="connsiteY4-192" fmla="*/ 5177247 h 5177247"/>
              <a:gd name="connsiteX5-193" fmla="*/ 48126 w 9219332"/>
              <a:gd name="connsiteY5-194" fmla="*/ 5177247 h 5177247"/>
              <a:gd name="connsiteX6-195" fmla="*/ 0 w 9219332"/>
              <a:gd name="connsiteY6-196" fmla="*/ 1475965 h 5177247"/>
              <a:gd name="connsiteX0-197" fmla="*/ 0 w 9219332"/>
              <a:gd name="connsiteY0-198" fmla="*/ 1472966 h 5174248"/>
              <a:gd name="connsiteX1-199" fmla="*/ 2613995 w 9219332"/>
              <a:gd name="connsiteY1-200" fmla="*/ 5114 h 5174248"/>
              <a:gd name="connsiteX2-201" fmla="*/ 6223468 w 9219332"/>
              <a:gd name="connsiteY2-202" fmla="*/ 2026420 h 5174248"/>
              <a:gd name="connsiteX3-203" fmla="*/ 9219332 w 9219332"/>
              <a:gd name="connsiteY3-204" fmla="*/ 2182829 h 5174248"/>
              <a:gd name="connsiteX4-205" fmla="*/ 9207301 w 9219332"/>
              <a:gd name="connsiteY4-206" fmla="*/ 5174248 h 5174248"/>
              <a:gd name="connsiteX5-207" fmla="*/ 48126 w 9219332"/>
              <a:gd name="connsiteY5-208" fmla="*/ 5174248 h 5174248"/>
              <a:gd name="connsiteX6-209" fmla="*/ 0 w 9219332"/>
              <a:gd name="connsiteY6-210" fmla="*/ 1472966 h 5174248"/>
              <a:gd name="connsiteX0-211" fmla="*/ 0 w 9219332"/>
              <a:gd name="connsiteY0-212" fmla="*/ 1472966 h 5174248"/>
              <a:gd name="connsiteX1-213" fmla="*/ 2613995 w 9219332"/>
              <a:gd name="connsiteY1-214" fmla="*/ 5114 h 5174248"/>
              <a:gd name="connsiteX2-215" fmla="*/ 6223468 w 9219332"/>
              <a:gd name="connsiteY2-216" fmla="*/ 2026420 h 5174248"/>
              <a:gd name="connsiteX3-217" fmla="*/ 9219332 w 9219332"/>
              <a:gd name="connsiteY3-218" fmla="*/ 2182829 h 5174248"/>
              <a:gd name="connsiteX4-219" fmla="*/ 9207301 w 9219332"/>
              <a:gd name="connsiteY4-220" fmla="*/ 5174248 h 5174248"/>
              <a:gd name="connsiteX5-221" fmla="*/ 48126 w 9219332"/>
              <a:gd name="connsiteY5-222" fmla="*/ 5174248 h 5174248"/>
              <a:gd name="connsiteX6-223" fmla="*/ 0 w 9219332"/>
              <a:gd name="connsiteY6-224" fmla="*/ 1472966 h 5174248"/>
              <a:gd name="connsiteX0-225" fmla="*/ 0 w 9219332"/>
              <a:gd name="connsiteY0-226" fmla="*/ 1473550 h 5174832"/>
              <a:gd name="connsiteX1-227" fmla="*/ 2613995 w 9219332"/>
              <a:gd name="connsiteY1-228" fmla="*/ 5698 h 5174832"/>
              <a:gd name="connsiteX2-229" fmla="*/ 6223468 w 9219332"/>
              <a:gd name="connsiteY2-230" fmla="*/ 2027004 h 5174832"/>
              <a:gd name="connsiteX3-231" fmla="*/ 9219332 w 9219332"/>
              <a:gd name="connsiteY3-232" fmla="*/ 2183413 h 5174832"/>
              <a:gd name="connsiteX4-233" fmla="*/ 9207301 w 9219332"/>
              <a:gd name="connsiteY4-234" fmla="*/ 5174832 h 5174832"/>
              <a:gd name="connsiteX5-235" fmla="*/ 48126 w 9219332"/>
              <a:gd name="connsiteY5-236" fmla="*/ 5174832 h 5174832"/>
              <a:gd name="connsiteX6-237" fmla="*/ 0 w 9219332"/>
              <a:gd name="connsiteY6-238" fmla="*/ 1473550 h 5174832"/>
              <a:gd name="connsiteX0-239" fmla="*/ 0 w 9219332"/>
              <a:gd name="connsiteY0-240" fmla="*/ 1473550 h 5174832"/>
              <a:gd name="connsiteX1-241" fmla="*/ 2613995 w 9219332"/>
              <a:gd name="connsiteY1-242" fmla="*/ 5698 h 5174832"/>
              <a:gd name="connsiteX2-243" fmla="*/ 6223468 w 9219332"/>
              <a:gd name="connsiteY2-244" fmla="*/ 2027004 h 5174832"/>
              <a:gd name="connsiteX3-245" fmla="*/ 9219332 w 9219332"/>
              <a:gd name="connsiteY3-246" fmla="*/ 2183413 h 5174832"/>
              <a:gd name="connsiteX4-247" fmla="*/ 9207301 w 9219332"/>
              <a:gd name="connsiteY4-248" fmla="*/ 5174832 h 5174832"/>
              <a:gd name="connsiteX5-249" fmla="*/ 48126 w 9219332"/>
              <a:gd name="connsiteY5-250" fmla="*/ 5174832 h 5174832"/>
              <a:gd name="connsiteX6-251" fmla="*/ 0 w 9219332"/>
              <a:gd name="connsiteY6-252" fmla="*/ 1473550 h 5174832"/>
              <a:gd name="connsiteX0-253" fmla="*/ 0 w 9219332"/>
              <a:gd name="connsiteY0-254" fmla="*/ 1473550 h 5174832"/>
              <a:gd name="connsiteX1-255" fmla="*/ 2613995 w 9219332"/>
              <a:gd name="connsiteY1-256" fmla="*/ 5698 h 5174832"/>
              <a:gd name="connsiteX2-257" fmla="*/ 6223468 w 9219332"/>
              <a:gd name="connsiteY2-258" fmla="*/ 2027004 h 5174832"/>
              <a:gd name="connsiteX3-259" fmla="*/ 9219332 w 9219332"/>
              <a:gd name="connsiteY3-260" fmla="*/ 2183413 h 5174832"/>
              <a:gd name="connsiteX4-261" fmla="*/ 9207301 w 9219332"/>
              <a:gd name="connsiteY4-262" fmla="*/ 5174832 h 5174832"/>
              <a:gd name="connsiteX5-263" fmla="*/ 48126 w 9219332"/>
              <a:gd name="connsiteY5-264" fmla="*/ 5174832 h 5174832"/>
              <a:gd name="connsiteX6-265" fmla="*/ 0 w 9219332"/>
              <a:gd name="connsiteY6-266" fmla="*/ 1473550 h 5174832"/>
              <a:gd name="connsiteX0-267" fmla="*/ 0 w 9219332"/>
              <a:gd name="connsiteY0-268" fmla="*/ 1498176 h 5199458"/>
              <a:gd name="connsiteX1-269" fmla="*/ 2613995 w 9219332"/>
              <a:gd name="connsiteY1-270" fmla="*/ 30324 h 5199458"/>
              <a:gd name="connsiteX2-271" fmla="*/ 6223468 w 9219332"/>
              <a:gd name="connsiteY2-272" fmla="*/ 2051630 h 5199458"/>
              <a:gd name="connsiteX3-273" fmla="*/ 9219332 w 9219332"/>
              <a:gd name="connsiteY3-274" fmla="*/ 2208039 h 5199458"/>
              <a:gd name="connsiteX4-275" fmla="*/ 9207301 w 9219332"/>
              <a:gd name="connsiteY4-276" fmla="*/ 5199458 h 5199458"/>
              <a:gd name="connsiteX5-277" fmla="*/ 48126 w 9219332"/>
              <a:gd name="connsiteY5-278" fmla="*/ 5199458 h 5199458"/>
              <a:gd name="connsiteX6-279" fmla="*/ 0 w 9219332"/>
              <a:gd name="connsiteY6-280" fmla="*/ 1498176 h 5199458"/>
              <a:gd name="connsiteX0-281" fmla="*/ 0 w 9219332"/>
              <a:gd name="connsiteY0-282" fmla="*/ 1498176 h 5199458"/>
              <a:gd name="connsiteX1-283" fmla="*/ 2613995 w 9219332"/>
              <a:gd name="connsiteY1-284" fmla="*/ 30324 h 5199458"/>
              <a:gd name="connsiteX2-285" fmla="*/ 6223468 w 9219332"/>
              <a:gd name="connsiteY2-286" fmla="*/ 2051630 h 5199458"/>
              <a:gd name="connsiteX3-287" fmla="*/ 9219332 w 9219332"/>
              <a:gd name="connsiteY3-288" fmla="*/ 2208039 h 5199458"/>
              <a:gd name="connsiteX4-289" fmla="*/ 9207301 w 9219332"/>
              <a:gd name="connsiteY4-290" fmla="*/ 5199458 h 5199458"/>
              <a:gd name="connsiteX5-291" fmla="*/ 48126 w 9219332"/>
              <a:gd name="connsiteY5-292" fmla="*/ 5199458 h 5199458"/>
              <a:gd name="connsiteX6-293" fmla="*/ 0 w 9219332"/>
              <a:gd name="connsiteY6-294" fmla="*/ 1498176 h 5199458"/>
              <a:gd name="connsiteX0-295" fmla="*/ 0 w 9219332"/>
              <a:gd name="connsiteY0-296" fmla="*/ 1468793 h 5170075"/>
              <a:gd name="connsiteX1-297" fmla="*/ 2613995 w 9219332"/>
              <a:gd name="connsiteY1-298" fmla="*/ 941 h 5170075"/>
              <a:gd name="connsiteX2-299" fmla="*/ 6223468 w 9219332"/>
              <a:gd name="connsiteY2-300" fmla="*/ 2022247 h 5170075"/>
              <a:gd name="connsiteX3-301" fmla="*/ 9219332 w 9219332"/>
              <a:gd name="connsiteY3-302" fmla="*/ 2178656 h 5170075"/>
              <a:gd name="connsiteX4-303" fmla="*/ 9207301 w 9219332"/>
              <a:gd name="connsiteY4-304" fmla="*/ 5170075 h 5170075"/>
              <a:gd name="connsiteX5-305" fmla="*/ 48126 w 9219332"/>
              <a:gd name="connsiteY5-306" fmla="*/ 5170075 h 5170075"/>
              <a:gd name="connsiteX6-307" fmla="*/ 0 w 9219332"/>
              <a:gd name="connsiteY6-308" fmla="*/ 1468793 h 5170075"/>
              <a:gd name="connsiteX0-309" fmla="*/ 0 w 9219332"/>
              <a:gd name="connsiteY0-310" fmla="*/ 1482160 h 5183442"/>
              <a:gd name="connsiteX1-311" fmla="*/ 2613995 w 9219332"/>
              <a:gd name="connsiteY1-312" fmla="*/ 14308 h 5183442"/>
              <a:gd name="connsiteX2-313" fmla="*/ 6223468 w 9219332"/>
              <a:gd name="connsiteY2-314" fmla="*/ 2035614 h 5183442"/>
              <a:gd name="connsiteX3-315" fmla="*/ 9219332 w 9219332"/>
              <a:gd name="connsiteY3-316" fmla="*/ 2192023 h 5183442"/>
              <a:gd name="connsiteX4-317" fmla="*/ 9207301 w 9219332"/>
              <a:gd name="connsiteY4-318" fmla="*/ 5183442 h 5183442"/>
              <a:gd name="connsiteX5-319" fmla="*/ 48126 w 9219332"/>
              <a:gd name="connsiteY5-320" fmla="*/ 5183442 h 5183442"/>
              <a:gd name="connsiteX6-321" fmla="*/ 0 w 9219332"/>
              <a:gd name="connsiteY6-322" fmla="*/ 1482160 h 5183442"/>
              <a:gd name="connsiteX0-323" fmla="*/ 0 w 9219332"/>
              <a:gd name="connsiteY0-324" fmla="*/ 1493749 h 5195031"/>
              <a:gd name="connsiteX1-325" fmla="*/ 2613995 w 9219332"/>
              <a:gd name="connsiteY1-326" fmla="*/ 25897 h 5195031"/>
              <a:gd name="connsiteX2-327" fmla="*/ 6223468 w 9219332"/>
              <a:gd name="connsiteY2-328" fmla="*/ 2047203 h 5195031"/>
              <a:gd name="connsiteX3-329" fmla="*/ 9219332 w 9219332"/>
              <a:gd name="connsiteY3-330" fmla="*/ 2203612 h 5195031"/>
              <a:gd name="connsiteX4-331" fmla="*/ 9207301 w 9219332"/>
              <a:gd name="connsiteY4-332" fmla="*/ 5195031 h 5195031"/>
              <a:gd name="connsiteX5-333" fmla="*/ 48126 w 9219332"/>
              <a:gd name="connsiteY5-334" fmla="*/ 5195031 h 5195031"/>
              <a:gd name="connsiteX6-335" fmla="*/ 0 w 9219332"/>
              <a:gd name="connsiteY6-336" fmla="*/ 1493749 h 5195031"/>
              <a:gd name="connsiteX0-337" fmla="*/ 0 w 9219332"/>
              <a:gd name="connsiteY0-338" fmla="*/ 1539121 h 5240403"/>
              <a:gd name="connsiteX1-339" fmla="*/ 2493679 w 9219332"/>
              <a:gd name="connsiteY1-340" fmla="*/ 23143 h 5240403"/>
              <a:gd name="connsiteX2-341" fmla="*/ 6223468 w 9219332"/>
              <a:gd name="connsiteY2-342" fmla="*/ 2092575 h 5240403"/>
              <a:gd name="connsiteX3-343" fmla="*/ 9219332 w 9219332"/>
              <a:gd name="connsiteY3-344" fmla="*/ 2248984 h 5240403"/>
              <a:gd name="connsiteX4-345" fmla="*/ 9207301 w 9219332"/>
              <a:gd name="connsiteY4-346" fmla="*/ 5240403 h 5240403"/>
              <a:gd name="connsiteX5-347" fmla="*/ 48126 w 9219332"/>
              <a:gd name="connsiteY5-348" fmla="*/ 5240403 h 5240403"/>
              <a:gd name="connsiteX6-349" fmla="*/ 0 w 9219332"/>
              <a:gd name="connsiteY6-350" fmla="*/ 1539121 h 5240403"/>
              <a:gd name="connsiteX0-351" fmla="*/ 0 w 9219332"/>
              <a:gd name="connsiteY0-352" fmla="*/ 1556620 h 5257902"/>
              <a:gd name="connsiteX1-353" fmla="*/ 2493679 w 9219332"/>
              <a:gd name="connsiteY1-354" fmla="*/ 40642 h 5257902"/>
              <a:gd name="connsiteX2-355" fmla="*/ 6223468 w 9219332"/>
              <a:gd name="connsiteY2-356" fmla="*/ 2110074 h 5257902"/>
              <a:gd name="connsiteX3-357" fmla="*/ 9219332 w 9219332"/>
              <a:gd name="connsiteY3-358" fmla="*/ 2266483 h 5257902"/>
              <a:gd name="connsiteX4-359" fmla="*/ 9207301 w 9219332"/>
              <a:gd name="connsiteY4-360" fmla="*/ 5257902 h 5257902"/>
              <a:gd name="connsiteX5-361" fmla="*/ 48126 w 9219332"/>
              <a:gd name="connsiteY5-362" fmla="*/ 5257902 h 5257902"/>
              <a:gd name="connsiteX6-363" fmla="*/ 0 w 9219332"/>
              <a:gd name="connsiteY6-364" fmla="*/ 1556620 h 5257902"/>
              <a:gd name="connsiteX0-365" fmla="*/ 0 w 9219332"/>
              <a:gd name="connsiteY0-366" fmla="*/ 1562740 h 5264022"/>
              <a:gd name="connsiteX1-367" fmla="*/ 2493679 w 9219332"/>
              <a:gd name="connsiteY1-368" fmla="*/ 46762 h 5264022"/>
              <a:gd name="connsiteX2-369" fmla="*/ 6223468 w 9219332"/>
              <a:gd name="connsiteY2-370" fmla="*/ 2116194 h 5264022"/>
              <a:gd name="connsiteX3-371" fmla="*/ 9219332 w 9219332"/>
              <a:gd name="connsiteY3-372" fmla="*/ 2272603 h 5264022"/>
              <a:gd name="connsiteX4-373" fmla="*/ 9207301 w 9219332"/>
              <a:gd name="connsiteY4-374" fmla="*/ 5264022 h 5264022"/>
              <a:gd name="connsiteX5-375" fmla="*/ 48126 w 9219332"/>
              <a:gd name="connsiteY5-376" fmla="*/ 5264022 h 5264022"/>
              <a:gd name="connsiteX6-377" fmla="*/ 0 w 9219332"/>
              <a:gd name="connsiteY6-378" fmla="*/ 1562740 h 5264022"/>
              <a:gd name="connsiteX0-379" fmla="*/ 0 w 9219332"/>
              <a:gd name="connsiteY0-380" fmla="*/ 1556621 h 5257903"/>
              <a:gd name="connsiteX1-381" fmla="*/ 2469615 w 9219332"/>
              <a:gd name="connsiteY1-382" fmla="*/ 40643 h 5257903"/>
              <a:gd name="connsiteX2-383" fmla="*/ 6223468 w 9219332"/>
              <a:gd name="connsiteY2-384" fmla="*/ 2110075 h 5257903"/>
              <a:gd name="connsiteX3-385" fmla="*/ 9219332 w 9219332"/>
              <a:gd name="connsiteY3-386" fmla="*/ 2266484 h 5257903"/>
              <a:gd name="connsiteX4-387" fmla="*/ 9207301 w 9219332"/>
              <a:gd name="connsiteY4-388" fmla="*/ 5257903 h 5257903"/>
              <a:gd name="connsiteX5-389" fmla="*/ 48126 w 9219332"/>
              <a:gd name="connsiteY5-390" fmla="*/ 5257903 h 5257903"/>
              <a:gd name="connsiteX6-391" fmla="*/ 0 w 9219332"/>
              <a:gd name="connsiteY6-392" fmla="*/ 1556621 h 5257903"/>
              <a:gd name="connsiteX0-393" fmla="*/ 0 w 9219332"/>
              <a:gd name="connsiteY0-394" fmla="*/ 1545248 h 5246530"/>
              <a:gd name="connsiteX1-395" fmla="*/ 2469615 w 9219332"/>
              <a:gd name="connsiteY1-396" fmla="*/ 29270 h 5246530"/>
              <a:gd name="connsiteX2-397" fmla="*/ 6223468 w 9219332"/>
              <a:gd name="connsiteY2-398" fmla="*/ 2098702 h 5246530"/>
              <a:gd name="connsiteX3-399" fmla="*/ 9219332 w 9219332"/>
              <a:gd name="connsiteY3-400" fmla="*/ 2255111 h 5246530"/>
              <a:gd name="connsiteX4-401" fmla="*/ 9207301 w 9219332"/>
              <a:gd name="connsiteY4-402" fmla="*/ 5246530 h 5246530"/>
              <a:gd name="connsiteX5-403" fmla="*/ 48126 w 9219332"/>
              <a:gd name="connsiteY5-404" fmla="*/ 5246530 h 5246530"/>
              <a:gd name="connsiteX6-405" fmla="*/ 0 w 9219332"/>
              <a:gd name="connsiteY6-406" fmla="*/ 1545248 h 5246530"/>
              <a:gd name="connsiteX0-407" fmla="*/ 0 w 9219332"/>
              <a:gd name="connsiteY0-408" fmla="*/ 1547962 h 5249244"/>
              <a:gd name="connsiteX1-409" fmla="*/ 2469615 w 9219332"/>
              <a:gd name="connsiteY1-410" fmla="*/ 31984 h 5249244"/>
              <a:gd name="connsiteX2-411" fmla="*/ 6223468 w 9219332"/>
              <a:gd name="connsiteY2-412" fmla="*/ 2101416 h 5249244"/>
              <a:gd name="connsiteX3-413" fmla="*/ 9219332 w 9219332"/>
              <a:gd name="connsiteY3-414" fmla="*/ 2257825 h 5249244"/>
              <a:gd name="connsiteX4-415" fmla="*/ 9207301 w 9219332"/>
              <a:gd name="connsiteY4-416" fmla="*/ 5249244 h 5249244"/>
              <a:gd name="connsiteX5-417" fmla="*/ 48126 w 9219332"/>
              <a:gd name="connsiteY5-418" fmla="*/ 5249244 h 5249244"/>
              <a:gd name="connsiteX6-419" fmla="*/ 0 w 9219332"/>
              <a:gd name="connsiteY6-420" fmla="*/ 1547962 h 5249244"/>
              <a:gd name="connsiteX0-421" fmla="*/ 0 w 9219332"/>
              <a:gd name="connsiteY0-422" fmla="*/ 1521267 h 5222549"/>
              <a:gd name="connsiteX1-423" fmla="*/ 2469615 w 9219332"/>
              <a:gd name="connsiteY1-424" fmla="*/ 5289 h 5222549"/>
              <a:gd name="connsiteX2-425" fmla="*/ 6223468 w 9219332"/>
              <a:gd name="connsiteY2-426" fmla="*/ 2014563 h 5222549"/>
              <a:gd name="connsiteX3-427" fmla="*/ 9219332 w 9219332"/>
              <a:gd name="connsiteY3-428" fmla="*/ 2231130 h 5222549"/>
              <a:gd name="connsiteX4-429" fmla="*/ 9207301 w 9219332"/>
              <a:gd name="connsiteY4-430" fmla="*/ 5222549 h 5222549"/>
              <a:gd name="connsiteX5-431" fmla="*/ 48126 w 9219332"/>
              <a:gd name="connsiteY5-432" fmla="*/ 5222549 h 5222549"/>
              <a:gd name="connsiteX6-433" fmla="*/ 0 w 9219332"/>
              <a:gd name="connsiteY6-434" fmla="*/ 1521267 h 5222549"/>
              <a:gd name="connsiteX0-435" fmla="*/ 0 w 9219332"/>
              <a:gd name="connsiteY0-436" fmla="*/ 1521267 h 5222549"/>
              <a:gd name="connsiteX1-437" fmla="*/ 2469615 w 9219332"/>
              <a:gd name="connsiteY1-438" fmla="*/ 5289 h 5222549"/>
              <a:gd name="connsiteX2-439" fmla="*/ 6223468 w 9219332"/>
              <a:gd name="connsiteY2-440" fmla="*/ 2014563 h 5222549"/>
              <a:gd name="connsiteX3-441" fmla="*/ 9219332 w 9219332"/>
              <a:gd name="connsiteY3-442" fmla="*/ 2231130 h 5222549"/>
              <a:gd name="connsiteX4-443" fmla="*/ 9207301 w 9219332"/>
              <a:gd name="connsiteY4-444" fmla="*/ 5222549 h 5222549"/>
              <a:gd name="connsiteX5-445" fmla="*/ 48126 w 9219332"/>
              <a:gd name="connsiteY5-446" fmla="*/ 5222549 h 5222549"/>
              <a:gd name="connsiteX6-447" fmla="*/ 0 w 9219332"/>
              <a:gd name="connsiteY6-448" fmla="*/ 1521267 h 5222549"/>
              <a:gd name="connsiteX0-449" fmla="*/ 0 w 9219332"/>
              <a:gd name="connsiteY0-450" fmla="*/ 1552938 h 5254220"/>
              <a:gd name="connsiteX1-451" fmla="*/ 2469615 w 9219332"/>
              <a:gd name="connsiteY1-452" fmla="*/ 36960 h 5254220"/>
              <a:gd name="connsiteX2-453" fmla="*/ 6223468 w 9219332"/>
              <a:gd name="connsiteY2-454" fmla="*/ 2046234 h 5254220"/>
              <a:gd name="connsiteX3-455" fmla="*/ 9219332 w 9219332"/>
              <a:gd name="connsiteY3-456" fmla="*/ 2262801 h 5254220"/>
              <a:gd name="connsiteX4-457" fmla="*/ 9207301 w 9219332"/>
              <a:gd name="connsiteY4-458" fmla="*/ 5254220 h 5254220"/>
              <a:gd name="connsiteX5-459" fmla="*/ 48126 w 9219332"/>
              <a:gd name="connsiteY5-460" fmla="*/ 5254220 h 5254220"/>
              <a:gd name="connsiteX6-461" fmla="*/ 0 w 9219332"/>
              <a:gd name="connsiteY6-462" fmla="*/ 1552938 h 5254220"/>
              <a:gd name="connsiteX0-463" fmla="*/ 0 w 9243396"/>
              <a:gd name="connsiteY0-464" fmla="*/ 1549990 h 5251272"/>
              <a:gd name="connsiteX1-465" fmla="*/ 2469615 w 9243396"/>
              <a:gd name="connsiteY1-466" fmla="*/ 34012 h 5251272"/>
              <a:gd name="connsiteX2-467" fmla="*/ 6223468 w 9243396"/>
              <a:gd name="connsiteY2-468" fmla="*/ 2043286 h 5251272"/>
              <a:gd name="connsiteX3-469" fmla="*/ 9243396 w 9243396"/>
              <a:gd name="connsiteY3-470" fmla="*/ 2187664 h 5251272"/>
              <a:gd name="connsiteX4-471" fmla="*/ 9207301 w 9243396"/>
              <a:gd name="connsiteY4-472" fmla="*/ 5251272 h 5251272"/>
              <a:gd name="connsiteX5-473" fmla="*/ 48126 w 9243396"/>
              <a:gd name="connsiteY5-474" fmla="*/ 5251272 h 5251272"/>
              <a:gd name="connsiteX6-475" fmla="*/ 0 w 9243396"/>
              <a:gd name="connsiteY6-476" fmla="*/ 1549990 h 5251272"/>
              <a:gd name="connsiteX0-477" fmla="*/ 0 w 9243396"/>
              <a:gd name="connsiteY0-478" fmla="*/ 1549990 h 5251272"/>
              <a:gd name="connsiteX1-479" fmla="*/ 2469615 w 9243396"/>
              <a:gd name="connsiteY1-480" fmla="*/ 34012 h 5251272"/>
              <a:gd name="connsiteX2-481" fmla="*/ 6223468 w 9243396"/>
              <a:gd name="connsiteY2-482" fmla="*/ 2043286 h 5251272"/>
              <a:gd name="connsiteX3-483" fmla="*/ 9243396 w 9243396"/>
              <a:gd name="connsiteY3-484" fmla="*/ 2187664 h 5251272"/>
              <a:gd name="connsiteX4-485" fmla="*/ 9207301 w 9243396"/>
              <a:gd name="connsiteY4-486" fmla="*/ 5251272 h 5251272"/>
              <a:gd name="connsiteX5-487" fmla="*/ 48126 w 9243396"/>
              <a:gd name="connsiteY5-488" fmla="*/ 5251272 h 5251272"/>
              <a:gd name="connsiteX6-489" fmla="*/ 0 w 9243396"/>
              <a:gd name="connsiteY6-490" fmla="*/ 1549990 h 5251272"/>
              <a:gd name="connsiteX0-491" fmla="*/ 0 w 9243396"/>
              <a:gd name="connsiteY0-492" fmla="*/ 1553368 h 5254650"/>
              <a:gd name="connsiteX1-493" fmla="*/ 2469615 w 9243396"/>
              <a:gd name="connsiteY1-494" fmla="*/ 37390 h 5254650"/>
              <a:gd name="connsiteX2-495" fmla="*/ 6223468 w 9243396"/>
              <a:gd name="connsiteY2-496" fmla="*/ 2046664 h 5254650"/>
              <a:gd name="connsiteX3-497" fmla="*/ 9243396 w 9243396"/>
              <a:gd name="connsiteY3-498" fmla="*/ 2191042 h 5254650"/>
              <a:gd name="connsiteX4-499" fmla="*/ 9207301 w 9243396"/>
              <a:gd name="connsiteY4-500" fmla="*/ 5254650 h 5254650"/>
              <a:gd name="connsiteX5-501" fmla="*/ 48126 w 9243396"/>
              <a:gd name="connsiteY5-502" fmla="*/ 5254650 h 5254650"/>
              <a:gd name="connsiteX6-503" fmla="*/ 0 w 9243396"/>
              <a:gd name="connsiteY6-504" fmla="*/ 1553368 h 5254650"/>
              <a:gd name="connsiteX0-505" fmla="*/ 0 w 9243396"/>
              <a:gd name="connsiteY0-506" fmla="*/ 1555192 h 5256474"/>
              <a:gd name="connsiteX1-507" fmla="*/ 2469615 w 9243396"/>
              <a:gd name="connsiteY1-508" fmla="*/ 39214 h 5256474"/>
              <a:gd name="connsiteX2-509" fmla="*/ 6223468 w 9243396"/>
              <a:gd name="connsiteY2-510" fmla="*/ 2048488 h 5256474"/>
              <a:gd name="connsiteX3-511" fmla="*/ 9243396 w 9243396"/>
              <a:gd name="connsiteY3-512" fmla="*/ 2192866 h 5256474"/>
              <a:gd name="connsiteX4-513" fmla="*/ 9207301 w 9243396"/>
              <a:gd name="connsiteY4-514" fmla="*/ 5256474 h 5256474"/>
              <a:gd name="connsiteX5-515" fmla="*/ 48126 w 9243396"/>
              <a:gd name="connsiteY5-516" fmla="*/ 5256474 h 5256474"/>
              <a:gd name="connsiteX6-517" fmla="*/ 0 w 9243396"/>
              <a:gd name="connsiteY6-518" fmla="*/ 1555192 h 5256474"/>
              <a:gd name="connsiteX0-519" fmla="*/ 0 w 9243396"/>
              <a:gd name="connsiteY0-520" fmla="*/ 1555192 h 5256474"/>
              <a:gd name="connsiteX1-521" fmla="*/ 2469615 w 9243396"/>
              <a:gd name="connsiteY1-522" fmla="*/ 39214 h 5256474"/>
              <a:gd name="connsiteX2-523" fmla="*/ 6223468 w 9243396"/>
              <a:gd name="connsiteY2-524" fmla="*/ 2048488 h 5256474"/>
              <a:gd name="connsiteX3-525" fmla="*/ 9243396 w 9243396"/>
              <a:gd name="connsiteY3-526" fmla="*/ 2192866 h 5256474"/>
              <a:gd name="connsiteX4-527" fmla="*/ 9207301 w 9243396"/>
              <a:gd name="connsiteY4-528" fmla="*/ 5256474 h 5256474"/>
              <a:gd name="connsiteX5-529" fmla="*/ 48126 w 9243396"/>
              <a:gd name="connsiteY5-530" fmla="*/ 5256474 h 5256474"/>
              <a:gd name="connsiteX6-531" fmla="*/ 0 w 9243396"/>
              <a:gd name="connsiteY6-532" fmla="*/ 1555192 h 5256474"/>
              <a:gd name="connsiteX0-533" fmla="*/ 0 w 9243396"/>
              <a:gd name="connsiteY0-534" fmla="*/ 1514369 h 5215651"/>
              <a:gd name="connsiteX1-535" fmla="*/ 2373363 w 9243396"/>
              <a:gd name="connsiteY1-536" fmla="*/ 34486 h 5215651"/>
              <a:gd name="connsiteX2-537" fmla="*/ 6223468 w 9243396"/>
              <a:gd name="connsiteY2-538" fmla="*/ 2007665 h 5215651"/>
              <a:gd name="connsiteX3-539" fmla="*/ 9243396 w 9243396"/>
              <a:gd name="connsiteY3-540" fmla="*/ 2152043 h 5215651"/>
              <a:gd name="connsiteX4-541" fmla="*/ 9207301 w 9243396"/>
              <a:gd name="connsiteY4-542" fmla="*/ 5215651 h 5215651"/>
              <a:gd name="connsiteX5-543" fmla="*/ 48126 w 9243396"/>
              <a:gd name="connsiteY5-544" fmla="*/ 5215651 h 5215651"/>
              <a:gd name="connsiteX6-545" fmla="*/ 0 w 9243396"/>
              <a:gd name="connsiteY6-546" fmla="*/ 1514369 h 5215651"/>
              <a:gd name="connsiteX0-547" fmla="*/ 0 w 9243396"/>
              <a:gd name="connsiteY0-548" fmla="*/ 1483351 h 5184633"/>
              <a:gd name="connsiteX1-549" fmla="*/ 2373363 w 9243396"/>
              <a:gd name="connsiteY1-550" fmla="*/ 3468 h 5184633"/>
              <a:gd name="connsiteX2-551" fmla="*/ 6271595 w 9243396"/>
              <a:gd name="connsiteY2-552" fmla="*/ 1868363 h 5184633"/>
              <a:gd name="connsiteX3-553" fmla="*/ 9243396 w 9243396"/>
              <a:gd name="connsiteY3-554" fmla="*/ 2121025 h 5184633"/>
              <a:gd name="connsiteX4-555" fmla="*/ 9207301 w 9243396"/>
              <a:gd name="connsiteY4-556" fmla="*/ 5184633 h 5184633"/>
              <a:gd name="connsiteX5-557" fmla="*/ 48126 w 9243396"/>
              <a:gd name="connsiteY5-558" fmla="*/ 5184633 h 5184633"/>
              <a:gd name="connsiteX6-559" fmla="*/ 0 w 9243396"/>
              <a:gd name="connsiteY6-560" fmla="*/ 1483351 h 5184633"/>
              <a:gd name="connsiteX0-561" fmla="*/ 0 w 9243396"/>
              <a:gd name="connsiteY0-562" fmla="*/ 1483351 h 5184633"/>
              <a:gd name="connsiteX1-563" fmla="*/ 2373363 w 9243396"/>
              <a:gd name="connsiteY1-564" fmla="*/ 3468 h 5184633"/>
              <a:gd name="connsiteX2-565" fmla="*/ 6271595 w 9243396"/>
              <a:gd name="connsiteY2-566" fmla="*/ 1868363 h 5184633"/>
              <a:gd name="connsiteX3-567" fmla="*/ 9243396 w 9243396"/>
              <a:gd name="connsiteY3-568" fmla="*/ 2121025 h 5184633"/>
              <a:gd name="connsiteX4-569" fmla="*/ 9207301 w 9243396"/>
              <a:gd name="connsiteY4-570" fmla="*/ 5184633 h 5184633"/>
              <a:gd name="connsiteX5-571" fmla="*/ 48126 w 9243396"/>
              <a:gd name="connsiteY5-572" fmla="*/ 5184633 h 5184633"/>
              <a:gd name="connsiteX6-573" fmla="*/ 0 w 9243396"/>
              <a:gd name="connsiteY6-574" fmla="*/ 1483351 h 5184633"/>
              <a:gd name="connsiteX0-575" fmla="*/ 0 w 9243396"/>
              <a:gd name="connsiteY0-576" fmla="*/ 1480225 h 5181507"/>
              <a:gd name="connsiteX1-577" fmla="*/ 2373363 w 9243396"/>
              <a:gd name="connsiteY1-578" fmla="*/ 342 h 5181507"/>
              <a:gd name="connsiteX2-579" fmla="*/ 5537669 w 9243396"/>
              <a:gd name="connsiteY2-580" fmla="*/ 1371942 h 5181507"/>
              <a:gd name="connsiteX3-581" fmla="*/ 9243396 w 9243396"/>
              <a:gd name="connsiteY3-582" fmla="*/ 2117899 h 5181507"/>
              <a:gd name="connsiteX4-583" fmla="*/ 9207301 w 9243396"/>
              <a:gd name="connsiteY4-584" fmla="*/ 5181507 h 5181507"/>
              <a:gd name="connsiteX5-585" fmla="*/ 48126 w 9243396"/>
              <a:gd name="connsiteY5-586" fmla="*/ 5181507 h 5181507"/>
              <a:gd name="connsiteX6-587" fmla="*/ 0 w 9243396"/>
              <a:gd name="connsiteY6-588" fmla="*/ 1480225 h 5181507"/>
              <a:gd name="connsiteX0-589" fmla="*/ 0 w 9243396"/>
              <a:gd name="connsiteY0-590" fmla="*/ 1480319 h 5181601"/>
              <a:gd name="connsiteX1-591" fmla="*/ 2373363 w 9243396"/>
              <a:gd name="connsiteY1-592" fmla="*/ 436 h 5181601"/>
              <a:gd name="connsiteX2-593" fmla="*/ 5537669 w 9243396"/>
              <a:gd name="connsiteY2-594" fmla="*/ 1372036 h 5181601"/>
              <a:gd name="connsiteX3-595" fmla="*/ 9243396 w 9243396"/>
              <a:gd name="connsiteY3-596" fmla="*/ 2117993 h 5181601"/>
              <a:gd name="connsiteX4-597" fmla="*/ 9207301 w 9243396"/>
              <a:gd name="connsiteY4-598" fmla="*/ 5181601 h 5181601"/>
              <a:gd name="connsiteX5-599" fmla="*/ 48126 w 9243396"/>
              <a:gd name="connsiteY5-600" fmla="*/ 5181601 h 5181601"/>
              <a:gd name="connsiteX6-601" fmla="*/ 0 w 9243396"/>
              <a:gd name="connsiteY6-602" fmla="*/ 1480319 h 5181601"/>
              <a:gd name="connsiteX0-603" fmla="*/ 0 w 9231365"/>
              <a:gd name="connsiteY0-604" fmla="*/ 1480111 h 5181393"/>
              <a:gd name="connsiteX1-605" fmla="*/ 2373363 w 9231365"/>
              <a:gd name="connsiteY1-606" fmla="*/ 228 h 5181393"/>
              <a:gd name="connsiteX2-607" fmla="*/ 5537669 w 9231365"/>
              <a:gd name="connsiteY2-608" fmla="*/ 1371828 h 5181393"/>
              <a:gd name="connsiteX3-609" fmla="*/ 9231365 w 9231365"/>
              <a:gd name="connsiteY3-610" fmla="*/ 1985437 h 5181393"/>
              <a:gd name="connsiteX4-611" fmla="*/ 9207301 w 9231365"/>
              <a:gd name="connsiteY4-612" fmla="*/ 5181393 h 5181393"/>
              <a:gd name="connsiteX5-613" fmla="*/ 48126 w 9231365"/>
              <a:gd name="connsiteY5-614" fmla="*/ 5181393 h 5181393"/>
              <a:gd name="connsiteX6-615" fmla="*/ 0 w 9231365"/>
              <a:gd name="connsiteY6-616" fmla="*/ 1480111 h 5181393"/>
              <a:gd name="connsiteX0-617" fmla="*/ 0 w 9231365"/>
              <a:gd name="connsiteY0-618" fmla="*/ 1480111 h 5181393"/>
              <a:gd name="connsiteX1-619" fmla="*/ 2373363 w 9231365"/>
              <a:gd name="connsiteY1-620" fmla="*/ 228 h 5181393"/>
              <a:gd name="connsiteX2-621" fmla="*/ 5537669 w 9231365"/>
              <a:gd name="connsiteY2-622" fmla="*/ 1371828 h 5181393"/>
              <a:gd name="connsiteX3-623" fmla="*/ 9231365 w 9231365"/>
              <a:gd name="connsiteY3-624" fmla="*/ 1985437 h 5181393"/>
              <a:gd name="connsiteX4-625" fmla="*/ 9207301 w 9231365"/>
              <a:gd name="connsiteY4-626" fmla="*/ 5181393 h 5181393"/>
              <a:gd name="connsiteX5-627" fmla="*/ 48126 w 9231365"/>
              <a:gd name="connsiteY5-628" fmla="*/ 5181393 h 5181393"/>
              <a:gd name="connsiteX6-629" fmla="*/ 0 w 9231365"/>
              <a:gd name="connsiteY6-630" fmla="*/ 1480111 h 5181393"/>
              <a:gd name="connsiteX0-631" fmla="*/ 0 w 9231365"/>
              <a:gd name="connsiteY0-632" fmla="*/ 1480111 h 5181393"/>
              <a:gd name="connsiteX1-633" fmla="*/ 2373363 w 9231365"/>
              <a:gd name="connsiteY1-634" fmla="*/ 228 h 5181393"/>
              <a:gd name="connsiteX2-635" fmla="*/ 5537669 w 9231365"/>
              <a:gd name="connsiteY2-636" fmla="*/ 1371828 h 5181393"/>
              <a:gd name="connsiteX3-637" fmla="*/ 9231365 w 9231365"/>
              <a:gd name="connsiteY3-638" fmla="*/ 1985437 h 5181393"/>
              <a:gd name="connsiteX4-639" fmla="*/ 9207301 w 9231365"/>
              <a:gd name="connsiteY4-640" fmla="*/ 5181393 h 5181393"/>
              <a:gd name="connsiteX5-641" fmla="*/ 48126 w 9231365"/>
              <a:gd name="connsiteY5-642" fmla="*/ 5181393 h 5181393"/>
              <a:gd name="connsiteX6-643" fmla="*/ 0 w 9231365"/>
              <a:gd name="connsiteY6-644" fmla="*/ 1480111 h 5181393"/>
              <a:gd name="connsiteX0-645" fmla="*/ 0 w 9231365"/>
              <a:gd name="connsiteY0-646" fmla="*/ 1480237 h 5181519"/>
              <a:gd name="connsiteX1-647" fmla="*/ 2373363 w 9231365"/>
              <a:gd name="connsiteY1-648" fmla="*/ 354 h 5181519"/>
              <a:gd name="connsiteX2-649" fmla="*/ 5537669 w 9231365"/>
              <a:gd name="connsiteY2-650" fmla="*/ 1371954 h 5181519"/>
              <a:gd name="connsiteX3-651" fmla="*/ 9231365 w 9231365"/>
              <a:gd name="connsiteY3-652" fmla="*/ 1985563 h 5181519"/>
              <a:gd name="connsiteX4-653" fmla="*/ 9207301 w 9231365"/>
              <a:gd name="connsiteY4-654" fmla="*/ 5181519 h 5181519"/>
              <a:gd name="connsiteX5-655" fmla="*/ 48126 w 9231365"/>
              <a:gd name="connsiteY5-656" fmla="*/ 5181519 h 5181519"/>
              <a:gd name="connsiteX6-657" fmla="*/ 0 w 9231365"/>
              <a:gd name="connsiteY6-658" fmla="*/ 1480237 h 5181519"/>
              <a:gd name="connsiteX0-659" fmla="*/ 0 w 9231365"/>
              <a:gd name="connsiteY0-660" fmla="*/ 1480660 h 5181942"/>
              <a:gd name="connsiteX1-661" fmla="*/ 2373363 w 9231365"/>
              <a:gd name="connsiteY1-662" fmla="*/ 777 h 5181942"/>
              <a:gd name="connsiteX2-663" fmla="*/ 5537669 w 9231365"/>
              <a:gd name="connsiteY2-664" fmla="*/ 1324251 h 5181942"/>
              <a:gd name="connsiteX3-665" fmla="*/ 9231365 w 9231365"/>
              <a:gd name="connsiteY3-666" fmla="*/ 1985986 h 5181942"/>
              <a:gd name="connsiteX4-667" fmla="*/ 9207301 w 9231365"/>
              <a:gd name="connsiteY4-668" fmla="*/ 5181942 h 5181942"/>
              <a:gd name="connsiteX5-669" fmla="*/ 48126 w 9231365"/>
              <a:gd name="connsiteY5-670" fmla="*/ 5181942 h 5181942"/>
              <a:gd name="connsiteX6-671" fmla="*/ 0 w 9231365"/>
              <a:gd name="connsiteY6-672" fmla="*/ 1480660 h 5181942"/>
              <a:gd name="connsiteX0-673" fmla="*/ 0 w 9231365"/>
              <a:gd name="connsiteY0-674" fmla="*/ 1480562 h 5181844"/>
              <a:gd name="connsiteX1-675" fmla="*/ 2373363 w 9231365"/>
              <a:gd name="connsiteY1-676" fmla="*/ 679 h 5181844"/>
              <a:gd name="connsiteX2-677" fmla="*/ 5537669 w 9231365"/>
              <a:gd name="connsiteY2-678" fmla="*/ 1324153 h 5181844"/>
              <a:gd name="connsiteX3-679" fmla="*/ 9231365 w 9231365"/>
              <a:gd name="connsiteY3-680" fmla="*/ 1985888 h 5181844"/>
              <a:gd name="connsiteX4-681" fmla="*/ 9207301 w 9231365"/>
              <a:gd name="connsiteY4-682" fmla="*/ 5181844 h 5181844"/>
              <a:gd name="connsiteX5-683" fmla="*/ 48126 w 9231365"/>
              <a:gd name="connsiteY5-684" fmla="*/ 5181844 h 5181844"/>
              <a:gd name="connsiteX6-685" fmla="*/ 0 w 9231365"/>
              <a:gd name="connsiteY6-686" fmla="*/ 1480562 h 5181844"/>
              <a:gd name="connsiteX0-687" fmla="*/ 0 w 9231365"/>
              <a:gd name="connsiteY0-688" fmla="*/ 1480562 h 5181844"/>
              <a:gd name="connsiteX1-689" fmla="*/ 2373363 w 9231365"/>
              <a:gd name="connsiteY1-690" fmla="*/ 679 h 5181844"/>
              <a:gd name="connsiteX2-691" fmla="*/ 5537669 w 9231365"/>
              <a:gd name="connsiteY2-692" fmla="*/ 1324153 h 5181844"/>
              <a:gd name="connsiteX3-693" fmla="*/ 9231365 w 9231365"/>
              <a:gd name="connsiteY3-694" fmla="*/ 1985888 h 5181844"/>
              <a:gd name="connsiteX4-695" fmla="*/ 9207301 w 9231365"/>
              <a:gd name="connsiteY4-696" fmla="*/ 5181844 h 5181844"/>
              <a:gd name="connsiteX5-697" fmla="*/ 48126 w 9231365"/>
              <a:gd name="connsiteY5-698" fmla="*/ 5181844 h 5181844"/>
              <a:gd name="connsiteX6-699" fmla="*/ 0 w 9231365"/>
              <a:gd name="connsiteY6-700" fmla="*/ 1480562 h 5181844"/>
              <a:gd name="connsiteX0-701" fmla="*/ 0 w 9231365"/>
              <a:gd name="connsiteY0-702" fmla="*/ 1484814 h 5186096"/>
              <a:gd name="connsiteX1-703" fmla="*/ 2373363 w 9231365"/>
              <a:gd name="connsiteY1-704" fmla="*/ 4931 h 5186096"/>
              <a:gd name="connsiteX2-705" fmla="*/ 5537669 w 9231365"/>
              <a:gd name="connsiteY2-706" fmla="*/ 1328405 h 5186096"/>
              <a:gd name="connsiteX3-707" fmla="*/ 9231365 w 9231365"/>
              <a:gd name="connsiteY3-708" fmla="*/ 1990140 h 5186096"/>
              <a:gd name="connsiteX4-709" fmla="*/ 9207301 w 9231365"/>
              <a:gd name="connsiteY4-710" fmla="*/ 5186096 h 5186096"/>
              <a:gd name="connsiteX5-711" fmla="*/ 48126 w 9231365"/>
              <a:gd name="connsiteY5-712" fmla="*/ 5186096 h 5186096"/>
              <a:gd name="connsiteX6-713" fmla="*/ 0 w 9231365"/>
              <a:gd name="connsiteY6-714" fmla="*/ 1484814 h 5186096"/>
              <a:gd name="connsiteX0-715" fmla="*/ 0 w 9231365"/>
              <a:gd name="connsiteY0-716" fmla="*/ 1519567 h 5220849"/>
              <a:gd name="connsiteX1-717" fmla="*/ 2662121 w 9231365"/>
              <a:gd name="connsiteY1-718" fmla="*/ 3589 h 5220849"/>
              <a:gd name="connsiteX2-719" fmla="*/ 5537669 w 9231365"/>
              <a:gd name="connsiteY2-720" fmla="*/ 1363158 h 5220849"/>
              <a:gd name="connsiteX3-721" fmla="*/ 9231365 w 9231365"/>
              <a:gd name="connsiteY3-722" fmla="*/ 2024893 h 5220849"/>
              <a:gd name="connsiteX4-723" fmla="*/ 9207301 w 9231365"/>
              <a:gd name="connsiteY4-724" fmla="*/ 5220849 h 5220849"/>
              <a:gd name="connsiteX5-725" fmla="*/ 48126 w 9231365"/>
              <a:gd name="connsiteY5-726" fmla="*/ 5220849 h 5220849"/>
              <a:gd name="connsiteX6-727" fmla="*/ 0 w 9231365"/>
              <a:gd name="connsiteY6-728" fmla="*/ 1519567 h 5220849"/>
              <a:gd name="connsiteX0-729" fmla="*/ 0 w 9231365"/>
              <a:gd name="connsiteY0-730" fmla="*/ 1395689 h 5217287"/>
              <a:gd name="connsiteX1-731" fmla="*/ 2662121 w 9231365"/>
              <a:gd name="connsiteY1-732" fmla="*/ 27 h 5217287"/>
              <a:gd name="connsiteX2-733" fmla="*/ 5537669 w 9231365"/>
              <a:gd name="connsiteY2-734" fmla="*/ 1359596 h 5217287"/>
              <a:gd name="connsiteX3-735" fmla="*/ 9231365 w 9231365"/>
              <a:gd name="connsiteY3-736" fmla="*/ 2021331 h 5217287"/>
              <a:gd name="connsiteX4-737" fmla="*/ 9207301 w 9231365"/>
              <a:gd name="connsiteY4-738" fmla="*/ 5217287 h 5217287"/>
              <a:gd name="connsiteX5-739" fmla="*/ 48126 w 9231365"/>
              <a:gd name="connsiteY5-740" fmla="*/ 5217287 h 5217287"/>
              <a:gd name="connsiteX6-741" fmla="*/ 0 w 9231365"/>
              <a:gd name="connsiteY6-742" fmla="*/ 1395689 h 5217287"/>
              <a:gd name="connsiteX0-743" fmla="*/ 0 w 9231365"/>
              <a:gd name="connsiteY0-744" fmla="*/ 1395689 h 5217287"/>
              <a:gd name="connsiteX1-745" fmla="*/ 2662121 w 9231365"/>
              <a:gd name="connsiteY1-746" fmla="*/ 27 h 5217287"/>
              <a:gd name="connsiteX2-747" fmla="*/ 5537669 w 9231365"/>
              <a:gd name="connsiteY2-748" fmla="*/ 1359596 h 5217287"/>
              <a:gd name="connsiteX3-749" fmla="*/ 9231365 w 9231365"/>
              <a:gd name="connsiteY3-750" fmla="*/ 2021331 h 5217287"/>
              <a:gd name="connsiteX4-751" fmla="*/ 9207301 w 9231365"/>
              <a:gd name="connsiteY4-752" fmla="*/ 5217287 h 5217287"/>
              <a:gd name="connsiteX5-753" fmla="*/ 48126 w 9231365"/>
              <a:gd name="connsiteY5-754" fmla="*/ 5217287 h 5217287"/>
              <a:gd name="connsiteX6-755" fmla="*/ 0 w 9231365"/>
              <a:gd name="connsiteY6-756" fmla="*/ 1395689 h 5217287"/>
              <a:gd name="connsiteX0-757" fmla="*/ 0 w 9231365"/>
              <a:gd name="connsiteY0-758" fmla="*/ 1395694 h 5217292"/>
              <a:gd name="connsiteX1-759" fmla="*/ 2662121 w 9231365"/>
              <a:gd name="connsiteY1-760" fmla="*/ 32 h 5217292"/>
              <a:gd name="connsiteX2-761" fmla="*/ 5537669 w 9231365"/>
              <a:gd name="connsiteY2-762" fmla="*/ 1359601 h 5217292"/>
              <a:gd name="connsiteX3-763" fmla="*/ 9231365 w 9231365"/>
              <a:gd name="connsiteY3-764" fmla="*/ 2021336 h 5217292"/>
              <a:gd name="connsiteX4-765" fmla="*/ 9207301 w 9231365"/>
              <a:gd name="connsiteY4-766" fmla="*/ 5217292 h 5217292"/>
              <a:gd name="connsiteX5-767" fmla="*/ 48126 w 9231365"/>
              <a:gd name="connsiteY5-768" fmla="*/ 5217292 h 5217292"/>
              <a:gd name="connsiteX6-769" fmla="*/ 0 w 9231365"/>
              <a:gd name="connsiteY6-770" fmla="*/ 1395694 h 5217292"/>
              <a:gd name="connsiteX0-771" fmla="*/ 0 w 9231365"/>
              <a:gd name="connsiteY0-772" fmla="*/ 1395697 h 5217295"/>
              <a:gd name="connsiteX1-773" fmla="*/ 2662121 w 9231365"/>
              <a:gd name="connsiteY1-774" fmla="*/ 35 h 5217295"/>
              <a:gd name="connsiteX2-775" fmla="*/ 5537669 w 9231365"/>
              <a:gd name="connsiteY2-776" fmla="*/ 1359604 h 5217295"/>
              <a:gd name="connsiteX3-777" fmla="*/ 9231365 w 9231365"/>
              <a:gd name="connsiteY3-778" fmla="*/ 2021339 h 5217295"/>
              <a:gd name="connsiteX4-779" fmla="*/ 9207301 w 9231365"/>
              <a:gd name="connsiteY4-780" fmla="*/ 5217295 h 5217295"/>
              <a:gd name="connsiteX5-781" fmla="*/ 48126 w 9231365"/>
              <a:gd name="connsiteY5-782" fmla="*/ 5217295 h 5217295"/>
              <a:gd name="connsiteX6-783" fmla="*/ 0 w 9231365"/>
              <a:gd name="connsiteY6-784" fmla="*/ 1395697 h 5217295"/>
              <a:gd name="connsiteX0-785" fmla="*/ 0 w 9231365"/>
              <a:gd name="connsiteY0-786" fmla="*/ 1399409 h 5221007"/>
              <a:gd name="connsiteX1-787" fmla="*/ 2662121 w 9231365"/>
              <a:gd name="connsiteY1-788" fmla="*/ 3747 h 5221007"/>
              <a:gd name="connsiteX2-789" fmla="*/ 5537669 w 9231365"/>
              <a:gd name="connsiteY2-790" fmla="*/ 1363316 h 5221007"/>
              <a:gd name="connsiteX3-791" fmla="*/ 9231365 w 9231365"/>
              <a:gd name="connsiteY3-792" fmla="*/ 2025051 h 5221007"/>
              <a:gd name="connsiteX4-793" fmla="*/ 9207301 w 9231365"/>
              <a:gd name="connsiteY4-794" fmla="*/ 5221007 h 5221007"/>
              <a:gd name="connsiteX5-795" fmla="*/ 48126 w 9231365"/>
              <a:gd name="connsiteY5-796" fmla="*/ 5221007 h 5221007"/>
              <a:gd name="connsiteX6-797" fmla="*/ 0 w 9231365"/>
              <a:gd name="connsiteY6-798" fmla="*/ 1399409 h 5221007"/>
              <a:gd name="connsiteX0-799" fmla="*/ 0 w 9231365"/>
              <a:gd name="connsiteY0-800" fmla="*/ 1399088 h 5220686"/>
              <a:gd name="connsiteX1-801" fmla="*/ 2662121 w 9231365"/>
              <a:gd name="connsiteY1-802" fmla="*/ 3426 h 5220686"/>
              <a:gd name="connsiteX2-803" fmla="*/ 5537669 w 9231365"/>
              <a:gd name="connsiteY2-804" fmla="*/ 1362995 h 5220686"/>
              <a:gd name="connsiteX3-805" fmla="*/ 9231365 w 9231365"/>
              <a:gd name="connsiteY3-806" fmla="*/ 2024730 h 5220686"/>
              <a:gd name="connsiteX4-807" fmla="*/ 9207301 w 9231365"/>
              <a:gd name="connsiteY4-808" fmla="*/ 5220686 h 5220686"/>
              <a:gd name="connsiteX5-809" fmla="*/ 48126 w 9231365"/>
              <a:gd name="connsiteY5-810" fmla="*/ 5220686 h 5220686"/>
              <a:gd name="connsiteX6-811" fmla="*/ 0 w 9231365"/>
              <a:gd name="connsiteY6-812" fmla="*/ 1399088 h 5220686"/>
              <a:gd name="connsiteX0-813" fmla="*/ 0 w 9231365"/>
              <a:gd name="connsiteY0-814" fmla="*/ 1399088 h 5220686"/>
              <a:gd name="connsiteX1-815" fmla="*/ 2662121 w 9231365"/>
              <a:gd name="connsiteY1-816" fmla="*/ 3426 h 5220686"/>
              <a:gd name="connsiteX2-817" fmla="*/ 5537669 w 9231365"/>
              <a:gd name="connsiteY2-818" fmla="*/ 1362995 h 5220686"/>
              <a:gd name="connsiteX3-819" fmla="*/ 9231365 w 9231365"/>
              <a:gd name="connsiteY3-820" fmla="*/ 2024730 h 5220686"/>
              <a:gd name="connsiteX4-821" fmla="*/ 9207301 w 9231365"/>
              <a:gd name="connsiteY4-822" fmla="*/ 5220686 h 5220686"/>
              <a:gd name="connsiteX5-823" fmla="*/ 48126 w 9231365"/>
              <a:gd name="connsiteY5-824" fmla="*/ 5220686 h 5220686"/>
              <a:gd name="connsiteX6-825" fmla="*/ 0 w 9231365"/>
              <a:gd name="connsiteY6-826" fmla="*/ 1399088 h 5220686"/>
              <a:gd name="connsiteX0-827" fmla="*/ 0 w 9231365"/>
              <a:gd name="connsiteY0-828" fmla="*/ 1398527 h 5220125"/>
              <a:gd name="connsiteX1-829" fmla="*/ 2662121 w 9231365"/>
              <a:gd name="connsiteY1-830" fmla="*/ 2865 h 5220125"/>
              <a:gd name="connsiteX2-831" fmla="*/ 5537669 w 9231365"/>
              <a:gd name="connsiteY2-832" fmla="*/ 1362434 h 5220125"/>
              <a:gd name="connsiteX3-833" fmla="*/ 9231365 w 9231365"/>
              <a:gd name="connsiteY3-834" fmla="*/ 1964012 h 5220125"/>
              <a:gd name="connsiteX4-835" fmla="*/ 9207301 w 9231365"/>
              <a:gd name="connsiteY4-836" fmla="*/ 5220125 h 5220125"/>
              <a:gd name="connsiteX5-837" fmla="*/ 48126 w 9231365"/>
              <a:gd name="connsiteY5-838" fmla="*/ 5220125 h 5220125"/>
              <a:gd name="connsiteX6-839" fmla="*/ 0 w 9231365"/>
              <a:gd name="connsiteY6-840" fmla="*/ 1398527 h 5220125"/>
              <a:gd name="connsiteX0-841" fmla="*/ 0 w 9231365"/>
              <a:gd name="connsiteY0-842" fmla="*/ 1399319 h 5220917"/>
              <a:gd name="connsiteX1-843" fmla="*/ 2662121 w 9231365"/>
              <a:gd name="connsiteY1-844" fmla="*/ 3657 h 5220917"/>
              <a:gd name="connsiteX2-845" fmla="*/ 5537669 w 9231365"/>
              <a:gd name="connsiteY2-846" fmla="*/ 1363226 h 5220917"/>
              <a:gd name="connsiteX3-847" fmla="*/ 9231365 w 9231365"/>
              <a:gd name="connsiteY3-848" fmla="*/ 1964804 h 5220917"/>
              <a:gd name="connsiteX4-849" fmla="*/ 9207301 w 9231365"/>
              <a:gd name="connsiteY4-850" fmla="*/ 5220917 h 5220917"/>
              <a:gd name="connsiteX5-851" fmla="*/ 48126 w 9231365"/>
              <a:gd name="connsiteY5-852" fmla="*/ 5220917 h 5220917"/>
              <a:gd name="connsiteX6-853" fmla="*/ 0 w 9231365"/>
              <a:gd name="connsiteY6-854" fmla="*/ 1399319 h 5220917"/>
              <a:gd name="connsiteX0-855" fmla="*/ 0 w 9231365"/>
              <a:gd name="connsiteY0-856" fmla="*/ 1399418 h 5221016"/>
              <a:gd name="connsiteX1-857" fmla="*/ 2662121 w 9231365"/>
              <a:gd name="connsiteY1-858" fmla="*/ 3756 h 5221016"/>
              <a:gd name="connsiteX2-859" fmla="*/ 5537669 w 9231365"/>
              <a:gd name="connsiteY2-860" fmla="*/ 1363325 h 5221016"/>
              <a:gd name="connsiteX3-861" fmla="*/ 9231365 w 9231365"/>
              <a:gd name="connsiteY3-862" fmla="*/ 1964903 h 5221016"/>
              <a:gd name="connsiteX4-863" fmla="*/ 9207301 w 9231365"/>
              <a:gd name="connsiteY4-864" fmla="*/ 5221016 h 5221016"/>
              <a:gd name="connsiteX5-865" fmla="*/ 48126 w 9231365"/>
              <a:gd name="connsiteY5-866" fmla="*/ 5221016 h 5221016"/>
              <a:gd name="connsiteX6-867" fmla="*/ 0 w 9231365"/>
              <a:gd name="connsiteY6-868" fmla="*/ 1399418 h 5221016"/>
              <a:gd name="connsiteX0-869" fmla="*/ 0 w 9231365"/>
              <a:gd name="connsiteY0-870" fmla="*/ 1399418 h 5221016"/>
              <a:gd name="connsiteX1-871" fmla="*/ 2662121 w 9231365"/>
              <a:gd name="connsiteY1-872" fmla="*/ 3756 h 5221016"/>
              <a:gd name="connsiteX2-873" fmla="*/ 5537669 w 9231365"/>
              <a:gd name="connsiteY2-874" fmla="*/ 1363325 h 5221016"/>
              <a:gd name="connsiteX3-875" fmla="*/ 9231365 w 9231365"/>
              <a:gd name="connsiteY3-876" fmla="*/ 1964903 h 5221016"/>
              <a:gd name="connsiteX4-877" fmla="*/ 9207301 w 9231365"/>
              <a:gd name="connsiteY4-878" fmla="*/ 5221016 h 5221016"/>
              <a:gd name="connsiteX5-879" fmla="*/ 48126 w 9231365"/>
              <a:gd name="connsiteY5-880" fmla="*/ 5221016 h 5221016"/>
              <a:gd name="connsiteX6-881" fmla="*/ 0 w 9231365"/>
              <a:gd name="connsiteY6-882" fmla="*/ 1399418 h 5221016"/>
              <a:gd name="connsiteX0-883" fmla="*/ 0 w 9231365"/>
              <a:gd name="connsiteY0-884" fmla="*/ 1399688 h 5221286"/>
              <a:gd name="connsiteX1-885" fmla="*/ 2662121 w 9231365"/>
              <a:gd name="connsiteY1-886" fmla="*/ 4026 h 5221286"/>
              <a:gd name="connsiteX2-887" fmla="*/ 5537669 w 9231365"/>
              <a:gd name="connsiteY2-888" fmla="*/ 1363595 h 5221286"/>
              <a:gd name="connsiteX3-889" fmla="*/ 9231365 w 9231365"/>
              <a:gd name="connsiteY3-890" fmla="*/ 1965173 h 5221286"/>
              <a:gd name="connsiteX4-891" fmla="*/ 9207301 w 9231365"/>
              <a:gd name="connsiteY4-892" fmla="*/ 5221286 h 5221286"/>
              <a:gd name="connsiteX5-893" fmla="*/ 48126 w 9231365"/>
              <a:gd name="connsiteY5-894" fmla="*/ 5221286 h 5221286"/>
              <a:gd name="connsiteX6-895" fmla="*/ 0 w 9231365"/>
              <a:gd name="connsiteY6-896" fmla="*/ 1399688 h 5221286"/>
              <a:gd name="connsiteX0-897" fmla="*/ 0 w 9219333"/>
              <a:gd name="connsiteY0-898" fmla="*/ 1215923 h 5217995"/>
              <a:gd name="connsiteX1-899" fmla="*/ 2650089 w 9219333"/>
              <a:gd name="connsiteY1-900" fmla="*/ 735 h 5217995"/>
              <a:gd name="connsiteX2-901" fmla="*/ 5525637 w 9219333"/>
              <a:gd name="connsiteY2-902" fmla="*/ 1360304 h 5217995"/>
              <a:gd name="connsiteX3-903" fmla="*/ 9219333 w 9219333"/>
              <a:gd name="connsiteY3-904" fmla="*/ 1961882 h 5217995"/>
              <a:gd name="connsiteX4-905" fmla="*/ 9195269 w 9219333"/>
              <a:gd name="connsiteY4-906" fmla="*/ 5217995 h 5217995"/>
              <a:gd name="connsiteX5-907" fmla="*/ 36094 w 9219333"/>
              <a:gd name="connsiteY5-908" fmla="*/ 5217995 h 5217995"/>
              <a:gd name="connsiteX6-909" fmla="*/ 0 w 9219333"/>
              <a:gd name="connsiteY6-910" fmla="*/ 1215923 h 5217995"/>
              <a:gd name="connsiteX0-911" fmla="*/ 0 w 9219333"/>
              <a:gd name="connsiteY0-912" fmla="*/ 1396225 h 5398297"/>
              <a:gd name="connsiteX1-913" fmla="*/ 2674153 w 9219333"/>
              <a:gd name="connsiteY1-914" fmla="*/ 563 h 5398297"/>
              <a:gd name="connsiteX2-915" fmla="*/ 5525637 w 9219333"/>
              <a:gd name="connsiteY2-916" fmla="*/ 1540606 h 5398297"/>
              <a:gd name="connsiteX3-917" fmla="*/ 9219333 w 9219333"/>
              <a:gd name="connsiteY3-918" fmla="*/ 2142184 h 5398297"/>
              <a:gd name="connsiteX4-919" fmla="*/ 9195269 w 9219333"/>
              <a:gd name="connsiteY4-920" fmla="*/ 5398297 h 5398297"/>
              <a:gd name="connsiteX5-921" fmla="*/ 36094 w 9219333"/>
              <a:gd name="connsiteY5-922" fmla="*/ 5398297 h 5398297"/>
              <a:gd name="connsiteX6-923" fmla="*/ 0 w 9219333"/>
              <a:gd name="connsiteY6-924" fmla="*/ 1396225 h 5398297"/>
              <a:gd name="connsiteX0-925" fmla="*/ 0 w 9219333"/>
              <a:gd name="connsiteY0-926" fmla="*/ 1395665 h 5397737"/>
              <a:gd name="connsiteX1-927" fmla="*/ 2674153 w 9219333"/>
              <a:gd name="connsiteY1-928" fmla="*/ 3 h 5397737"/>
              <a:gd name="connsiteX2-929" fmla="*/ 5585795 w 9219333"/>
              <a:gd name="connsiteY2-930" fmla="*/ 1383636 h 5397737"/>
              <a:gd name="connsiteX3-931" fmla="*/ 9219333 w 9219333"/>
              <a:gd name="connsiteY3-932" fmla="*/ 2141624 h 5397737"/>
              <a:gd name="connsiteX4-933" fmla="*/ 9195269 w 9219333"/>
              <a:gd name="connsiteY4-934" fmla="*/ 5397737 h 5397737"/>
              <a:gd name="connsiteX5-935" fmla="*/ 36094 w 9219333"/>
              <a:gd name="connsiteY5-936" fmla="*/ 5397737 h 5397737"/>
              <a:gd name="connsiteX6-937" fmla="*/ 0 w 9219333"/>
              <a:gd name="connsiteY6-938" fmla="*/ 1395665 h 5397737"/>
              <a:gd name="connsiteX0-939" fmla="*/ 0 w 9219333"/>
              <a:gd name="connsiteY0-940" fmla="*/ 1395665 h 5397737"/>
              <a:gd name="connsiteX1-941" fmla="*/ 2674153 w 9219333"/>
              <a:gd name="connsiteY1-942" fmla="*/ 3 h 5397737"/>
              <a:gd name="connsiteX2-943" fmla="*/ 5585795 w 9219333"/>
              <a:gd name="connsiteY2-944" fmla="*/ 1383636 h 5397737"/>
              <a:gd name="connsiteX3-945" fmla="*/ 9219333 w 9219333"/>
              <a:gd name="connsiteY3-946" fmla="*/ 2009276 h 5397737"/>
              <a:gd name="connsiteX4-947" fmla="*/ 9195269 w 9219333"/>
              <a:gd name="connsiteY4-948" fmla="*/ 5397737 h 5397737"/>
              <a:gd name="connsiteX5-949" fmla="*/ 36094 w 9219333"/>
              <a:gd name="connsiteY5-950" fmla="*/ 5397737 h 5397737"/>
              <a:gd name="connsiteX6-951" fmla="*/ 0 w 9219333"/>
              <a:gd name="connsiteY6-952" fmla="*/ 1395665 h 5397737"/>
              <a:gd name="connsiteX0-953" fmla="*/ 0 w 9219333"/>
              <a:gd name="connsiteY0-954" fmla="*/ 1395666 h 5397738"/>
              <a:gd name="connsiteX1-955" fmla="*/ 2674153 w 9219333"/>
              <a:gd name="connsiteY1-956" fmla="*/ 4 h 5397738"/>
              <a:gd name="connsiteX2-957" fmla="*/ 5585795 w 9219333"/>
              <a:gd name="connsiteY2-958" fmla="*/ 1383637 h 5397738"/>
              <a:gd name="connsiteX3-959" fmla="*/ 9219333 w 9219333"/>
              <a:gd name="connsiteY3-960" fmla="*/ 2009277 h 5397738"/>
              <a:gd name="connsiteX4-961" fmla="*/ 9195269 w 9219333"/>
              <a:gd name="connsiteY4-962" fmla="*/ 5397738 h 5397738"/>
              <a:gd name="connsiteX5-963" fmla="*/ 36094 w 9219333"/>
              <a:gd name="connsiteY5-964" fmla="*/ 5397738 h 5397738"/>
              <a:gd name="connsiteX6-965" fmla="*/ 0 w 9219333"/>
              <a:gd name="connsiteY6-966" fmla="*/ 1395666 h 5397738"/>
              <a:gd name="connsiteX0-967" fmla="*/ 0 w 9219333"/>
              <a:gd name="connsiteY0-968" fmla="*/ 1397014 h 5399086"/>
              <a:gd name="connsiteX1-969" fmla="*/ 2674153 w 9219333"/>
              <a:gd name="connsiteY1-970" fmla="*/ 1352 h 5399086"/>
              <a:gd name="connsiteX2-971" fmla="*/ 5585795 w 9219333"/>
              <a:gd name="connsiteY2-972" fmla="*/ 1384985 h 5399086"/>
              <a:gd name="connsiteX3-973" fmla="*/ 9219333 w 9219333"/>
              <a:gd name="connsiteY3-974" fmla="*/ 2010625 h 5399086"/>
              <a:gd name="connsiteX4-975" fmla="*/ 9195269 w 9219333"/>
              <a:gd name="connsiteY4-976" fmla="*/ 5399086 h 5399086"/>
              <a:gd name="connsiteX5-977" fmla="*/ 36094 w 9219333"/>
              <a:gd name="connsiteY5-978" fmla="*/ 5399086 h 5399086"/>
              <a:gd name="connsiteX6-979" fmla="*/ 0 w 9219333"/>
              <a:gd name="connsiteY6-980" fmla="*/ 1397014 h 5399086"/>
              <a:gd name="connsiteX0-981" fmla="*/ 0 w 9219333"/>
              <a:gd name="connsiteY0-982" fmla="*/ 1397014 h 5399086"/>
              <a:gd name="connsiteX1-983" fmla="*/ 2674153 w 9219333"/>
              <a:gd name="connsiteY1-984" fmla="*/ 1352 h 5399086"/>
              <a:gd name="connsiteX2-985" fmla="*/ 5585795 w 9219333"/>
              <a:gd name="connsiteY2-986" fmla="*/ 1384985 h 5399086"/>
              <a:gd name="connsiteX3-987" fmla="*/ 9219333 w 9219333"/>
              <a:gd name="connsiteY3-988" fmla="*/ 2010625 h 5399086"/>
              <a:gd name="connsiteX4-989" fmla="*/ 9195269 w 9219333"/>
              <a:gd name="connsiteY4-990" fmla="*/ 5399086 h 5399086"/>
              <a:gd name="connsiteX5-991" fmla="*/ 36094 w 9219333"/>
              <a:gd name="connsiteY5-992" fmla="*/ 5399086 h 5399086"/>
              <a:gd name="connsiteX6-993" fmla="*/ 0 w 9219333"/>
              <a:gd name="connsiteY6-994" fmla="*/ 1397014 h 5399086"/>
              <a:gd name="connsiteX0-995" fmla="*/ 0 w 9219333"/>
              <a:gd name="connsiteY0-996" fmla="*/ 1396633 h 5398705"/>
              <a:gd name="connsiteX1-997" fmla="*/ 2674153 w 9219333"/>
              <a:gd name="connsiteY1-998" fmla="*/ 971 h 5398705"/>
              <a:gd name="connsiteX2-999" fmla="*/ 5585795 w 9219333"/>
              <a:gd name="connsiteY2-1000" fmla="*/ 1384604 h 5398705"/>
              <a:gd name="connsiteX3-1001" fmla="*/ 9219333 w 9219333"/>
              <a:gd name="connsiteY3-1002" fmla="*/ 1962118 h 5398705"/>
              <a:gd name="connsiteX4-1003" fmla="*/ 9195269 w 9219333"/>
              <a:gd name="connsiteY4-1004" fmla="*/ 5398705 h 5398705"/>
              <a:gd name="connsiteX5-1005" fmla="*/ 36094 w 9219333"/>
              <a:gd name="connsiteY5-1006" fmla="*/ 5398705 h 5398705"/>
              <a:gd name="connsiteX6-1007" fmla="*/ 0 w 9219333"/>
              <a:gd name="connsiteY6-1008" fmla="*/ 1396633 h 5398705"/>
              <a:gd name="connsiteX0-1009" fmla="*/ 0 w 9219333"/>
              <a:gd name="connsiteY0-1010" fmla="*/ 1396633 h 5398705"/>
              <a:gd name="connsiteX1-1011" fmla="*/ 2674153 w 9219333"/>
              <a:gd name="connsiteY1-1012" fmla="*/ 971 h 5398705"/>
              <a:gd name="connsiteX2-1013" fmla="*/ 5585795 w 9219333"/>
              <a:gd name="connsiteY2-1014" fmla="*/ 1384604 h 5398705"/>
              <a:gd name="connsiteX3-1015" fmla="*/ 9219333 w 9219333"/>
              <a:gd name="connsiteY3-1016" fmla="*/ 1962118 h 5398705"/>
              <a:gd name="connsiteX4-1017" fmla="*/ 9195269 w 9219333"/>
              <a:gd name="connsiteY4-1018" fmla="*/ 5398705 h 5398705"/>
              <a:gd name="connsiteX5-1019" fmla="*/ 36094 w 9219333"/>
              <a:gd name="connsiteY5-1020" fmla="*/ 5398705 h 5398705"/>
              <a:gd name="connsiteX6-1021" fmla="*/ 0 w 9219333"/>
              <a:gd name="connsiteY6-1022" fmla="*/ 1396633 h 5398705"/>
              <a:gd name="connsiteX0-1023" fmla="*/ 0 w 9219333"/>
              <a:gd name="connsiteY0-1024" fmla="*/ 1396945 h 5399017"/>
              <a:gd name="connsiteX1-1025" fmla="*/ 2674153 w 9219333"/>
              <a:gd name="connsiteY1-1026" fmla="*/ 1283 h 5399017"/>
              <a:gd name="connsiteX2-1027" fmla="*/ 5585795 w 9219333"/>
              <a:gd name="connsiteY2-1028" fmla="*/ 1384916 h 5399017"/>
              <a:gd name="connsiteX3-1029" fmla="*/ 9219333 w 9219333"/>
              <a:gd name="connsiteY3-1030" fmla="*/ 1962430 h 5399017"/>
              <a:gd name="connsiteX4-1031" fmla="*/ 9195269 w 9219333"/>
              <a:gd name="connsiteY4-1032" fmla="*/ 5399017 h 5399017"/>
              <a:gd name="connsiteX5-1033" fmla="*/ 36094 w 9219333"/>
              <a:gd name="connsiteY5-1034" fmla="*/ 5399017 h 5399017"/>
              <a:gd name="connsiteX6-1035" fmla="*/ 0 w 9219333"/>
              <a:gd name="connsiteY6-1036" fmla="*/ 1396945 h 5399017"/>
              <a:gd name="connsiteX0-1037" fmla="*/ 0 w 9219333"/>
              <a:gd name="connsiteY0-1038" fmla="*/ 1396945 h 5399017"/>
              <a:gd name="connsiteX1-1039" fmla="*/ 2674153 w 9219333"/>
              <a:gd name="connsiteY1-1040" fmla="*/ 1283 h 5399017"/>
              <a:gd name="connsiteX2-1041" fmla="*/ 5585795 w 9219333"/>
              <a:gd name="connsiteY2-1042" fmla="*/ 1384916 h 5399017"/>
              <a:gd name="connsiteX3-1043" fmla="*/ 9219333 w 9219333"/>
              <a:gd name="connsiteY3-1044" fmla="*/ 1962430 h 5399017"/>
              <a:gd name="connsiteX4-1045" fmla="*/ 9195269 w 9219333"/>
              <a:gd name="connsiteY4-1046" fmla="*/ 5399017 h 5399017"/>
              <a:gd name="connsiteX5-1047" fmla="*/ 36094 w 9219333"/>
              <a:gd name="connsiteY5-1048" fmla="*/ 5399017 h 5399017"/>
              <a:gd name="connsiteX6-1049" fmla="*/ 0 w 9219333"/>
              <a:gd name="connsiteY6-1050" fmla="*/ 1396945 h 5399017"/>
              <a:gd name="connsiteX0-1051" fmla="*/ 0 w 9219333"/>
              <a:gd name="connsiteY0-1052" fmla="*/ 1400187 h 5402259"/>
              <a:gd name="connsiteX1-1053" fmla="*/ 2674153 w 9219333"/>
              <a:gd name="connsiteY1-1054" fmla="*/ 4525 h 5402259"/>
              <a:gd name="connsiteX2-1055" fmla="*/ 5585795 w 9219333"/>
              <a:gd name="connsiteY2-1056" fmla="*/ 1388158 h 5402259"/>
              <a:gd name="connsiteX3-1057" fmla="*/ 9219333 w 9219333"/>
              <a:gd name="connsiteY3-1058" fmla="*/ 1965672 h 5402259"/>
              <a:gd name="connsiteX4-1059" fmla="*/ 9195269 w 9219333"/>
              <a:gd name="connsiteY4-1060" fmla="*/ 5402259 h 5402259"/>
              <a:gd name="connsiteX5-1061" fmla="*/ 36094 w 9219333"/>
              <a:gd name="connsiteY5-1062" fmla="*/ 5402259 h 5402259"/>
              <a:gd name="connsiteX6-1063" fmla="*/ 0 w 9219333"/>
              <a:gd name="connsiteY6-1064" fmla="*/ 1400187 h 5402259"/>
              <a:gd name="connsiteX0-1065" fmla="*/ 10488 w 9229821"/>
              <a:gd name="connsiteY0-1066" fmla="*/ 1400187 h 5426411"/>
              <a:gd name="connsiteX1-1067" fmla="*/ 2684641 w 9229821"/>
              <a:gd name="connsiteY1-1068" fmla="*/ 4525 h 5426411"/>
              <a:gd name="connsiteX2-1069" fmla="*/ 5596283 w 9229821"/>
              <a:gd name="connsiteY2-1070" fmla="*/ 1388158 h 5426411"/>
              <a:gd name="connsiteX3-1071" fmla="*/ 9229821 w 9229821"/>
              <a:gd name="connsiteY3-1072" fmla="*/ 1965672 h 5426411"/>
              <a:gd name="connsiteX4-1073" fmla="*/ 9205757 w 9229821"/>
              <a:gd name="connsiteY4-1074" fmla="*/ 5402259 h 5426411"/>
              <a:gd name="connsiteX5-1075" fmla="*/ 0 w 9229821"/>
              <a:gd name="connsiteY5-1076" fmla="*/ 5426411 h 5426411"/>
              <a:gd name="connsiteX6-1077" fmla="*/ 10488 w 9229821"/>
              <a:gd name="connsiteY6-1078" fmla="*/ 1400187 h 5426411"/>
              <a:gd name="connsiteX0-1079" fmla="*/ 0 w 9219333"/>
              <a:gd name="connsiteY0-1080" fmla="*/ 1400187 h 5426411"/>
              <a:gd name="connsiteX1-1081" fmla="*/ 2674153 w 9219333"/>
              <a:gd name="connsiteY1-1082" fmla="*/ 4525 h 5426411"/>
              <a:gd name="connsiteX2-1083" fmla="*/ 5585795 w 9219333"/>
              <a:gd name="connsiteY2-1084" fmla="*/ 1388158 h 5426411"/>
              <a:gd name="connsiteX3-1085" fmla="*/ 9219333 w 9219333"/>
              <a:gd name="connsiteY3-1086" fmla="*/ 1965672 h 5426411"/>
              <a:gd name="connsiteX4-1087" fmla="*/ 9195269 w 9219333"/>
              <a:gd name="connsiteY4-1088" fmla="*/ 5402259 h 5426411"/>
              <a:gd name="connsiteX5-1089" fmla="*/ 12803 w 9219333"/>
              <a:gd name="connsiteY5-1090" fmla="*/ 5426411 h 5426411"/>
              <a:gd name="connsiteX6-1091" fmla="*/ 0 w 9219333"/>
              <a:gd name="connsiteY6-1092" fmla="*/ 1400187 h 5426411"/>
              <a:gd name="connsiteX0-1093" fmla="*/ 11116 w 9230449"/>
              <a:gd name="connsiteY0-1094" fmla="*/ 1400187 h 5426411"/>
              <a:gd name="connsiteX1-1095" fmla="*/ 2685269 w 9230449"/>
              <a:gd name="connsiteY1-1096" fmla="*/ 4525 h 5426411"/>
              <a:gd name="connsiteX2-1097" fmla="*/ 5596911 w 9230449"/>
              <a:gd name="connsiteY2-1098" fmla="*/ 1388158 h 5426411"/>
              <a:gd name="connsiteX3-1099" fmla="*/ 9230449 w 9230449"/>
              <a:gd name="connsiteY3-1100" fmla="*/ 1965672 h 5426411"/>
              <a:gd name="connsiteX4-1101" fmla="*/ 9206385 w 9230449"/>
              <a:gd name="connsiteY4-1102" fmla="*/ 5402259 h 5426411"/>
              <a:gd name="connsiteX5-1103" fmla="*/ 628 w 9230449"/>
              <a:gd name="connsiteY5-1104" fmla="*/ 5426411 h 5426411"/>
              <a:gd name="connsiteX6-1105" fmla="*/ 11116 w 9230449"/>
              <a:gd name="connsiteY6-1106" fmla="*/ 1400187 h 5426411"/>
              <a:gd name="connsiteX0-1107" fmla="*/ 225 w 9219558"/>
              <a:gd name="connsiteY0-1108" fmla="*/ 1400187 h 5438486"/>
              <a:gd name="connsiteX1-1109" fmla="*/ 2674378 w 9219558"/>
              <a:gd name="connsiteY1-1110" fmla="*/ 4525 h 5438486"/>
              <a:gd name="connsiteX2-1111" fmla="*/ 5586020 w 9219558"/>
              <a:gd name="connsiteY2-1112" fmla="*/ 1388158 h 5438486"/>
              <a:gd name="connsiteX3-1113" fmla="*/ 9219558 w 9219558"/>
              <a:gd name="connsiteY3-1114" fmla="*/ 1965672 h 5438486"/>
              <a:gd name="connsiteX4-1115" fmla="*/ 9195494 w 9219558"/>
              <a:gd name="connsiteY4-1116" fmla="*/ 5402259 h 5438486"/>
              <a:gd name="connsiteX5-1117" fmla="*/ 1383 w 9219558"/>
              <a:gd name="connsiteY5-1118" fmla="*/ 5438486 h 5438486"/>
              <a:gd name="connsiteX6-1119" fmla="*/ 225 w 9219558"/>
              <a:gd name="connsiteY6-1120" fmla="*/ 1400187 h 5438486"/>
              <a:gd name="connsiteX0-1121" fmla="*/ 0 w 9219333"/>
              <a:gd name="connsiteY0-1122" fmla="*/ 1400187 h 5402259"/>
              <a:gd name="connsiteX1-1123" fmla="*/ 2674153 w 9219333"/>
              <a:gd name="connsiteY1-1124" fmla="*/ 4525 h 5402259"/>
              <a:gd name="connsiteX2-1125" fmla="*/ 5585795 w 9219333"/>
              <a:gd name="connsiteY2-1126" fmla="*/ 1388158 h 5402259"/>
              <a:gd name="connsiteX3-1127" fmla="*/ 9219333 w 9219333"/>
              <a:gd name="connsiteY3-1128" fmla="*/ 1965672 h 5402259"/>
              <a:gd name="connsiteX4-1129" fmla="*/ 9195269 w 9219333"/>
              <a:gd name="connsiteY4-1130" fmla="*/ 5402259 h 5402259"/>
              <a:gd name="connsiteX5-1131" fmla="*/ 58781 w 9219333"/>
              <a:gd name="connsiteY5-1132" fmla="*/ 5371568 h 5402259"/>
              <a:gd name="connsiteX6-1133" fmla="*/ 0 w 9219333"/>
              <a:gd name="connsiteY6-1134" fmla="*/ 1400187 h 5402259"/>
              <a:gd name="connsiteX0-1135" fmla="*/ 4565 w 9223898"/>
              <a:gd name="connsiteY0-1136" fmla="*/ 1400187 h 5409807"/>
              <a:gd name="connsiteX1-1137" fmla="*/ 2678718 w 9223898"/>
              <a:gd name="connsiteY1-1138" fmla="*/ 4525 h 5409807"/>
              <a:gd name="connsiteX2-1139" fmla="*/ 5590360 w 9223898"/>
              <a:gd name="connsiteY2-1140" fmla="*/ 1388158 h 5409807"/>
              <a:gd name="connsiteX3-1141" fmla="*/ 9223898 w 9223898"/>
              <a:gd name="connsiteY3-1142" fmla="*/ 1965672 h 5409807"/>
              <a:gd name="connsiteX4-1143" fmla="*/ 9199834 w 9223898"/>
              <a:gd name="connsiteY4-1144" fmla="*/ 5402259 h 5409807"/>
              <a:gd name="connsiteX5-1145" fmla="*/ 921 w 9223898"/>
              <a:gd name="connsiteY5-1146" fmla="*/ 5409807 h 5409807"/>
              <a:gd name="connsiteX6-1147" fmla="*/ 4565 w 9223898"/>
              <a:gd name="connsiteY6-1148" fmla="*/ 1400187 h 5409807"/>
              <a:gd name="connsiteX0-1149" fmla="*/ 4565 w 9223898"/>
              <a:gd name="connsiteY0-1150" fmla="*/ 1400187 h 5409807"/>
              <a:gd name="connsiteX1-1151" fmla="*/ 2678718 w 9223898"/>
              <a:gd name="connsiteY1-1152" fmla="*/ 4525 h 5409807"/>
              <a:gd name="connsiteX2-1153" fmla="*/ 5590360 w 9223898"/>
              <a:gd name="connsiteY2-1154" fmla="*/ 1388158 h 5409807"/>
              <a:gd name="connsiteX3-1155" fmla="*/ 9223898 w 9223898"/>
              <a:gd name="connsiteY3-1156" fmla="*/ 1965672 h 5409807"/>
              <a:gd name="connsiteX4-1157" fmla="*/ 9079788 w 9223898"/>
              <a:gd name="connsiteY4-1158" fmla="*/ 5254083 h 5409807"/>
              <a:gd name="connsiteX5-1159" fmla="*/ 921 w 9223898"/>
              <a:gd name="connsiteY5-1160" fmla="*/ 5409807 h 5409807"/>
              <a:gd name="connsiteX6-1161" fmla="*/ 4565 w 9223898"/>
              <a:gd name="connsiteY6-1162" fmla="*/ 1400187 h 5409807"/>
              <a:gd name="connsiteX0-1163" fmla="*/ 4565 w 9229434"/>
              <a:gd name="connsiteY0-1164" fmla="*/ 1400187 h 5409807"/>
              <a:gd name="connsiteX1-1165" fmla="*/ 2678718 w 9229434"/>
              <a:gd name="connsiteY1-1166" fmla="*/ 4525 h 5409807"/>
              <a:gd name="connsiteX2-1167" fmla="*/ 5590360 w 9229434"/>
              <a:gd name="connsiteY2-1168" fmla="*/ 1388158 h 5409807"/>
              <a:gd name="connsiteX3-1169" fmla="*/ 9223898 w 9229434"/>
              <a:gd name="connsiteY3-1170" fmla="*/ 1965672 h 5409807"/>
              <a:gd name="connsiteX4-1171" fmla="*/ 9228645 w 9229434"/>
              <a:gd name="connsiteY4-1172" fmla="*/ 5407039 h 5409807"/>
              <a:gd name="connsiteX5-1173" fmla="*/ 921 w 9229434"/>
              <a:gd name="connsiteY5-1174" fmla="*/ 5409807 h 5409807"/>
              <a:gd name="connsiteX6-1175" fmla="*/ 4565 w 9229434"/>
              <a:gd name="connsiteY6-1176" fmla="*/ 1400187 h 5409807"/>
              <a:gd name="connsiteX0-1177" fmla="*/ 4565 w 9229434"/>
              <a:gd name="connsiteY0-1178" fmla="*/ 1399152 h 5408772"/>
              <a:gd name="connsiteX1-1179" fmla="*/ 2678718 w 9229434"/>
              <a:gd name="connsiteY1-1180" fmla="*/ 3490 h 5408772"/>
              <a:gd name="connsiteX2-1181" fmla="*/ 5590360 w 9229434"/>
              <a:gd name="connsiteY2-1182" fmla="*/ 1387123 h 5408772"/>
              <a:gd name="connsiteX3-1183" fmla="*/ 9223898 w 9229434"/>
              <a:gd name="connsiteY3-1184" fmla="*/ 1969416 h 5408772"/>
              <a:gd name="connsiteX4-1185" fmla="*/ 9228645 w 9229434"/>
              <a:gd name="connsiteY4-1186" fmla="*/ 5406004 h 5408772"/>
              <a:gd name="connsiteX5-1187" fmla="*/ 921 w 9229434"/>
              <a:gd name="connsiteY5-1188" fmla="*/ 5408772 h 5408772"/>
              <a:gd name="connsiteX6-1189" fmla="*/ 4565 w 9229434"/>
              <a:gd name="connsiteY6-1190" fmla="*/ 1399152 h 5408772"/>
              <a:gd name="connsiteX0-1191" fmla="*/ 224 w 9229895"/>
              <a:gd name="connsiteY0-1192" fmla="*/ 1400449 h 5405288"/>
              <a:gd name="connsiteX1-1193" fmla="*/ 2679179 w 9229895"/>
              <a:gd name="connsiteY1-1194" fmla="*/ 6 h 5405288"/>
              <a:gd name="connsiteX2-1195" fmla="*/ 5590821 w 9229895"/>
              <a:gd name="connsiteY2-1196" fmla="*/ 1383639 h 5405288"/>
              <a:gd name="connsiteX3-1197" fmla="*/ 9224359 w 9229895"/>
              <a:gd name="connsiteY3-1198" fmla="*/ 1965932 h 5405288"/>
              <a:gd name="connsiteX4-1199" fmla="*/ 9229106 w 9229895"/>
              <a:gd name="connsiteY4-1200" fmla="*/ 5402520 h 5405288"/>
              <a:gd name="connsiteX5-1201" fmla="*/ 1382 w 9229895"/>
              <a:gd name="connsiteY5-1202" fmla="*/ 5405288 h 5405288"/>
              <a:gd name="connsiteX6-1203" fmla="*/ 224 w 9229895"/>
              <a:gd name="connsiteY6-1204" fmla="*/ 1400449 h 5405288"/>
              <a:gd name="connsiteX0-1205" fmla="*/ 157384 w 9228594"/>
              <a:gd name="connsiteY0-1206" fmla="*/ 1371769 h 5405287"/>
              <a:gd name="connsiteX1-1207" fmla="*/ 2677878 w 9228594"/>
              <a:gd name="connsiteY1-1208" fmla="*/ 5 h 5405287"/>
              <a:gd name="connsiteX2-1209" fmla="*/ 5589520 w 9228594"/>
              <a:gd name="connsiteY2-1210" fmla="*/ 1383638 h 5405287"/>
              <a:gd name="connsiteX3-1211" fmla="*/ 9223058 w 9228594"/>
              <a:gd name="connsiteY3-1212" fmla="*/ 1965931 h 5405287"/>
              <a:gd name="connsiteX4-1213" fmla="*/ 9227805 w 9228594"/>
              <a:gd name="connsiteY4-1214" fmla="*/ 5402519 h 5405287"/>
              <a:gd name="connsiteX5-1215" fmla="*/ 81 w 9228594"/>
              <a:gd name="connsiteY5-1216" fmla="*/ 5405287 h 5405287"/>
              <a:gd name="connsiteX6-1217" fmla="*/ 157384 w 9228594"/>
              <a:gd name="connsiteY6-1218" fmla="*/ 1371769 h 5405287"/>
              <a:gd name="connsiteX0-1219" fmla="*/ 223 w 9229895"/>
              <a:gd name="connsiteY0-1220" fmla="*/ 1362217 h 5405295"/>
              <a:gd name="connsiteX1-1221" fmla="*/ 2679179 w 9229895"/>
              <a:gd name="connsiteY1-1222" fmla="*/ 13 h 5405295"/>
              <a:gd name="connsiteX2-1223" fmla="*/ 5590821 w 9229895"/>
              <a:gd name="connsiteY2-1224" fmla="*/ 1383646 h 5405295"/>
              <a:gd name="connsiteX3-1225" fmla="*/ 9224359 w 9229895"/>
              <a:gd name="connsiteY3-1226" fmla="*/ 1965939 h 5405295"/>
              <a:gd name="connsiteX4-1227" fmla="*/ 9229106 w 9229895"/>
              <a:gd name="connsiteY4-1228" fmla="*/ 5402527 h 5405295"/>
              <a:gd name="connsiteX5-1229" fmla="*/ 1382 w 9229895"/>
              <a:gd name="connsiteY5-1230" fmla="*/ 5405295 h 5405295"/>
              <a:gd name="connsiteX6-1231" fmla="*/ 223 w 9229895"/>
              <a:gd name="connsiteY6-1232" fmla="*/ 1362217 h 5405295"/>
              <a:gd name="connsiteX0-1233" fmla="*/ 223 w 9229895"/>
              <a:gd name="connsiteY0-1234" fmla="*/ 1362217 h 5405295"/>
              <a:gd name="connsiteX1-1235" fmla="*/ 2679179 w 9229895"/>
              <a:gd name="connsiteY1-1236" fmla="*/ 13 h 5405295"/>
              <a:gd name="connsiteX2-1237" fmla="*/ 5590821 w 9229895"/>
              <a:gd name="connsiteY2-1238" fmla="*/ 1383646 h 5405295"/>
              <a:gd name="connsiteX3-1239" fmla="*/ 9224359 w 9229895"/>
              <a:gd name="connsiteY3-1240" fmla="*/ 1965939 h 5405295"/>
              <a:gd name="connsiteX4-1241" fmla="*/ 9229106 w 9229895"/>
              <a:gd name="connsiteY4-1242" fmla="*/ 5402527 h 5405295"/>
              <a:gd name="connsiteX5-1243" fmla="*/ 1382 w 9229895"/>
              <a:gd name="connsiteY5-1244" fmla="*/ 5405295 h 5405295"/>
              <a:gd name="connsiteX6-1245" fmla="*/ 223 w 9229895"/>
              <a:gd name="connsiteY6-1246" fmla="*/ 1362217 h 5405295"/>
              <a:gd name="connsiteX0-1247" fmla="*/ 223 w 9229895"/>
              <a:gd name="connsiteY0-1248" fmla="*/ 1362217 h 5405295"/>
              <a:gd name="connsiteX1-1249" fmla="*/ 2679179 w 9229895"/>
              <a:gd name="connsiteY1-1250" fmla="*/ 13 h 5405295"/>
              <a:gd name="connsiteX2-1251" fmla="*/ 5590821 w 9229895"/>
              <a:gd name="connsiteY2-1252" fmla="*/ 1383646 h 5405295"/>
              <a:gd name="connsiteX3-1253" fmla="*/ 9224359 w 9229895"/>
              <a:gd name="connsiteY3-1254" fmla="*/ 1965939 h 5405295"/>
              <a:gd name="connsiteX4-1255" fmla="*/ 9229106 w 9229895"/>
              <a:gd name="connsiteY4-1256" fmla="*/ 5402527 h 5405295"/>
              <a:gd name="connsiteX5-1257" fmla="*/ 1382 w 9229895"/>
              <a:gd name="connsiteY5-1258" fmla="*/ 5405295 h 5405295"/>
              <a:gd name="connsiteX6-1259" fmla="*/ 223 w 9229895"/>
              <a:gd name="connsiteY6-1260" fmla="*/ 1362217 h 5405295"/>
              <a:gd name="connsiteX0-1261" fmla="*/ 223 w 9229895"/>
              <a:gd name="connsiteY0-1262" fmla="*/ 1363702 h 5406780"/>
              <a:gd name="connsiteX1-1263" fmla="*/ 2679179 w 9229895"/>
              <a:gd name="connsiteY1-1264" fmla="*/ 1498 h 5406780"/>
              <a:gd name="connsiteX2-1265" fmla="*/ 5590821 w 9229895"/>
              <a:gd name="connsiteY2-1266" fmla="*/ 1385131 h 5406780"/>
              <a:gd name="connsiteX3-1267" fmla="*/ 9224359 w 9229895"/>
              <a:gd name="connsiteY3-1268" fmla="*/ 1967424 h 5406780"/>
              <a:gd name="connsiteX4-1269" fmla="*/ 9229106 w 9229895"/>
              <a:gd name="connsiteY4-1270" fmla="*/ 5404012 h 5406780"/>
              <a:gd name="connsiteX5-1271" fmla="*/ 1382 w 9229895"/>
              <a:gd name="connsiteY5-1272" fmla="*/ 5406780 h 5406780"/>
              <a:gd name="connsiteX6-1273" fmla="*/ 223 w 9229895"/>
              <a:gd name="connsiteY6-1274" fmla="*/ 1363702 h 540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 ang="0">
                <a:pos x="connsiteX6-125" y="connsiteY6-126"/>
              </a:cxn>
            </a:cxnLst>
            <a:rect l="l" t="t" r="r" b="b"/>
            <a:pathLst>
              <a:path w="9229895" h="5406780">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flip="none" rotWithShape="1">
            <a:gsLst>
              <a:gs pos="0">
                <a:schemeClr val="bg1">
                  <a:lumMod val="85000"/>
                </a:schemeClr>
              </a:gs>
              <a:gs pos="29000">
                <a:srgbClr val="F3F3F3"/>
              </a:gs>
              <a:gs pos="82000">
                <a:schemeClr val="bg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AC392DC9-9688-4E44-A90B-C333AD8FEA09}" type="slidenum">
              <a:rPr lang="en-US" smtClean="0"/>
            </a:fld>
            <a:endParaRPr lang="en-US" dirty="0"/>
          </a:p>
        </p:txBody>
      </p:sp>
      <p:sp>
        <p:nvSpPr>
          <p:cNvPr id="13" name="Text Placeholder 12"/>
          <p:cNvSpPr>
            <a:spLocks noGrp="1"/>
          </p:cNvSpPr>
          <p:nvPr>
            <p:ph type="body" sz="quarter" idx="13" hasCustomPrompt="1"/>
          </p:nvPr>
        </p:nvSpPr>
        <p:spPr>
          <a:xfrm>
            <a:off x="2743199" y="1828800"/>
            <a:ext cx="2057401" cy="1752600"/>
          </a:xfrm>
        </p:spPr>
        <p:txBody>
          <a:bodyPr anchor="ctr" anchorCtr="0">
            <a:noAutofit/>
          </a:bodyPr>
          <a:lstStyle>
            <a:lvl1pPr marL="0" indent="0" algn="ctr">
              <a:buFontTx/>
              <a:buNone/>
              <a:defRPr sz="11500" b="0" i="0" baseline="0">
                <a:solidFill>
                  <a:srgbClr val="A0B94F"/>
                </a:solidFill>
                <a:effectLst/>
                <a:latin typeface="Adobe Fan Heiti Std B" pitchFamily="34" charset="-128"/>
                <a:ea typeface="Adobe Fan Heiti Std B" pitchFamily="34" charset="-128"/>
              </a:defRPr>
            </a:lvl1pPr>
          </a:lstStyle>
          <a:p>
            <a:pPr lvl="0"/>
            <a:r>
              <a:rPr lang="en-US" dirty="0" smtClean="0"/>
              <a:t>1</a:t>
            </a:r>
            <a:endParaRPr lang="en-US" dirty="0"/>
          </a:p>
        </p:txBody>
      </p:sp>
      <p:sp>
        <p:nvSpPr>
          <p:cNvPr id="11" name="Subtitle 2"/>
          <p:cNvSpPr txBox="1"/>
          <p:nvPr userDrawn="1"/>
        </p:nvSpPr>
        <p:spPr>
          <a:xfrm>
            <a:off x="457200" y="2209800"/>
            <a:ext cx="2971800" cy="1066800"/>
          </a:xfrm>
          <a:prstGeom prst="rect">
            <a:avLst/>
          </a:prstGeom>
          <a:noFill/>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anose="020B0604020202020204" pitchFamily="34" charset="0"/>
              <a:buNone/>
              <a:defRPr sz="6600"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3600" dirty="0" smtClean="0">
                <a:solidFill>
                  <a:schemeClr val="bg1">
                    <a:lumMod val="50000"/>
                  </a:schemeClr>
                </a:solidFill>
              </a:rPr>
              <a:t>PLUG</a:t>
            </a:r>
            <a:r>
              <a:rPr lang="en-US" sz="3600" baseline="0" dirty="0" smtClean="0">
                <a:solidFill>
                  <a:schemeClr val="bg1">
                    <a:lumMod val="50000"/>
                  </a:schemeClr>
                </a:solidFill>
              </a:rPr>
              <a:t> IT IN</a:t>
            </a:r>
            <a:endParaRPr lang="en-US" sz="3600" dirty="0">
              <a:solidFill>
                <a:schemeClr val="bg1">
                  <a:lumMod val="50000"/>
                </a:schemeClr>
              </a:solidFill>
            </a:endParaRPr>
          </a:p>
        </p:txBody>
      </p:sp>
      <p:cxnSp>
        <p:nvCxnSpPr>
          <p:cNvPr id="14" name="Straight Connector 13"/>
          <p:cNvCxnSpPr/>
          <p:nvPr userDrawn="1"/>
        </p:nvCxnSpPr>
        <p:spPr>
          <a:xfrm flipH="1">
            <a:off x="3200400" y="3429000"/>
            <a:ext cx="1143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Subtitle 2"/>
          <p:cNvSpPr>
            <a:spLocks noGrp="1"/>
          </p:cNvSpPr>
          <p:nvPr>
            <p:ph type="subTitle" idx="1" hasCustomPrompt="1"/>
          </p:nvPr>
        </p:nvSpPr>
        <p:spPr>
          <a:xfrm>
            <a:off x="609600" y="3886200"/>
            <a:ext cx="8382000" cy="2819400"/>
          </a:xfrm>
        </p:spPr>
        <p:txBody>
          <a:bodyPr>
            <a:normAutofit/>
          </a:bodyPr>
          <a:lstStyle>
            <a:lvl1pPr marL="0" indent="0" algn="l">
              <a:lnSpc>
                <a:spcPts val="6000"/>
              </a:lnSpc>
              <a:spcBef>
                <a:spcPts val="600"/>
              </a:spcBef>
              <a:spcAft>
                <a:spcPts val="600"/>
              </a:spcAft>
              <a:buNone/>
              <a:defRPr sz="7200" baseline="0">
                <a:solidFill>
                  <a:srgbClr val="D74B13"/>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Chapter Title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_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sp>
        <p:nvSpPr>
          <p:cNvPr id="10" name="Text Placeholder 9"/>
          <p:cNvSpPr>
            <a:spLocks noGrp="1"/>
          </p:cNvSpPr>
          <p:nvPr>
            <p:ph type="body" sz="quarter" idx="14" hasCustomPrompt="1"/>
          </p:nvPr>
        </p:nvSpPr>
        <p:spPr>
          <a:xfrm>
            <a:off x="76200" y="152400"/>
            <a:ext cx="1981200" cy="1524000"/>
          </a:xfrm>
        </p:spPr>
        <p:txBody>
          <a:bodyPr>
            <a:noAutofit/>
          </a:bodyPr>
          <a:lstStyle>
            <a:lvl1pPr marL="0" indent="0" algn="ctr">
              <a:buNone/>
              <a:defRPr sz="60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609600" y="2133600"/>
            <a:ext cx="8001000" cy="41148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 Example / 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600" b="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914400" indent="-457200">
              <a:buClr>
                <a:srgbClr val="FF9900"/>
              </a:buClr>
              <a:buFont typeface="+mj-lt"/>
              <a:buAutoNum type="arabicPeriod"/>
              <a:defRPr sz="32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8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Title 1"/>
          <p:cNvSpPr>
            <a:spLocks noGrp="1"/>
          </p:cNvSpPr>
          <p:nvPr>
            <p:ph type="title" hasCustomPrompt="1"/>
          </p:nvPr>
        </p:nvSpPr>
        <p:spPr>
          <a:xfrm>
            <a:off x="457200" y="228600"/>
            <a:ext cx="5029200" cy="1143000"/>
          </a:xfrm>
        </p:spPr>
        <p:txBody>
          <a:bodyPr>
            <a:noAutofit/>
          </a:bodyPr>
          <a:lstStyle>
            <a:lvl1pPr algn="l">
              <a:defRPr sz="4400" b="1"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EXAMPLE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_IT's_Personal">
    <p:spTree>
      <p:nvGrpSpPr>
        <p:cNvPr id="1" name=""/>
        <p:cNvGrpSpPr/>
        <p:nvPr/>
      </p:nvGrpSpPr>
      <p:grpSpPr>
        <a:xfrm>
          <a:off x="0" y="0"/>
          <a:ext cx="0" cy="0"/>
          <a:chOff x="0" y="0"/>
          <a:chExt cx="0" cy="0"/>
        </a:xfrm>
      </p:grpSpPr>
      <p:sp>
        <p:nvSpPr>
          <p:cNvPr id="4" name="Rectangle 3"/>
          <p:cNvSpPr/>
          <p:nvPr userDrawn="1"/>
        </p:nvSpPr>
        <p:spPr>
          <a:xfrm>
            <a:off x="0" y="2057400"/>
            <a:ext cx="9144000" cy="42672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57200" y="3200400"/>
            <a:ext cx="7772400" cy="2743200"/>
          </a:xfrm>
        </p:spPr>
        <p:txBody>
          <a:bodyPr>
            <a:normAutofit/>
          </a:bodyPr>
          <a:lstStyle>
            <a:lvl1pPr marL="0" indent="0" algn="l">
              <a:spcBef>
                <a:spcPts val="600"/>
              </a:spcBef>
              <a:spcAft>
                <a:spcPts val="600"/>
              </a:spcAft>
              <a:buNone/>
              <a:defRPr sz="5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sp>
        <p:nvSpPr>
          <p:cNvPr id="25" name="Text Placeholder 24"/>
          <p:cNvSpPr>
            <a:spLocks noGrp="1"/>
          </p:cNvSpPr>
          <p:nvPr>
            <p:ph type="body" sz="quarter" idx="15" hasCustomPrompt="1"/>
          </p:nvPr>
        </p:nvSpPr>
        <p:spPr>
          <a:xfrm>
            <a:off x="1295400" y="1219200"/>
            <a:ext cx="7391400" cy="990600"/>
          </a:xfrm>
        </p:spPr>
        <p:txBody>
          <a:bodyPr>
            <a:normAutofit/>
          </a:bodyPr>
          <a:lstStyle>
            <a:lvl1pPr marL="0" indent="0">
              <a:buNone/>
              <a:defRPr sz="5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PERSONAL:</a:t>
            </a:r>
            <a:endParaRPr lang="en-US" dirty="0"/>
          </a:p>
        </p:txBody>
      </p:sp>
      <p:cxnSp>
        <p:nvCxnSpPr>
          <p:cNvPr id="15" name="Straight Connector 14"/>
          <p:cNvCxnSpPr/>
          <p:nvPr userDrawn="1"/>
        </p:nvCxnSpPr>
        <p:spPr>
          <a:xfrm>
            <a:off x="0" y="20574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888704"/>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h_Outline">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228600"/>
            <a:ext cx="8229600" cy="1143000"/>
          </a:xfrm>
        </p:spPr>
        <p:txBody>
          <a:bodyPr>
            <a:noAutofit/>
          </a:bodyPr>
          <a:lstStyle>
            <a:lvl1pPr algn="l">
              <a:defRPr sz="4400" b="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CHAPTER OUTLINE</a:t>
            </a:r>
            <a:endParaRPr lang="en-US" dirty="0"/>
          </a:p>
        </p:txBody>
      </p:sp>
      <p:sp>
        <p:nvSpPr>
          <p:cNvPr id="3" name="Content Placeholder 2"/>
          <p:cNvSpPr>
            <a:spLocks noGrp="1"/>
          </p:cNvSpPr>
          <p:nvPr>
            <p:ph idx="1"/>
          </p:nvPr>
        </p:nvSpPr>
        <p:spPr>
          <a:xfrm>
            <a:off x="457200" y="1371600"/>
            <a:ext cx="8229600" cy="4754563"/>
          </a:xfrm>
        </p:spPr>
        <p:txBody>
          <a:bodyPr/>
          <a:lstStyle>
            <a:lvl1pPr marL="514350" indent="-514350">
              <a:buClr>
                <a:srgbClr val="00B0F0"/>
              </a:buClr>
              <a:buSzPct val="100000"/>
              <a:buFont typeface="+mj-lt"/>
              <a:buAutoNum type="arabicPeriod"/>
              <a:defRPr baseline="0">
                <a:latin typeface="Verdana" panose="020B0604030504040204" pitchFamily="34" charset="0"/>
                <a:ea typeface="Verdana" panose="020B0604030504040204" pitchFamily="34" charset="0"/>
                <a:cs typeface="Verdana" panose="020B0604030504040204" pitchFamily="34"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_Learning_Obj">
    <p:spTree>
      <p:nvGrpSpPr>
        <p:cNvPr id="1" name=""/>
        <p:cNvGrpSpPr/>
        <p:nvPr/>
      </p:nvGrpSpPr>
      <p:grpSpPr>
        <a:xfrm>
          <a:off x="0" y="0"/>
          <a:ext cx="0" cy="0"/>
          <a:chOff x="0" y="0"/>
          <a:chExt cx="0" cy="0"/>
        </a:xfrm>
      </p:grpSpPr>
      <p:sp>
        <p:nvSpPr>
          <p:cNvPr id="8" name="Rectangle 7"/>
          <p:cNvSpPr/>
          <p:nvPr userDrawn="1"/>
        </p:nvSpPr>
        <p:spPr>
          <a:xfrm>
            <a:off x="6781800" y="6362700"/>
            <a:ext cx="2362200" cy="342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00200"/>
            <a:ext cx="8229600" cy="4525963"/>
          </a:xfrm>
        </p:spPr>
        <p:txBody>
          <a:bodyPr/>
          <a:lstStyle>
            <a:lvl1pPr marL="514350" indent="-514350">
              <a:buClr>
                <a:srgbClr val="FF9900"/>
              </a:buClr>
              <a:buSzPct val="100000"/>
              <a:buFont typeface="+mj-lt"/>
              <a:buAutoNum type="arabicPeriod"/>
              <a:defRPr baseline="0">
                <a:latin typeface="Times New Roman" panose="02020603050405020304" pitchFamily="18" charset="0"/>
                <a:ea typeface="Verdana" panose="020B0604030504040204" pitchFamily="34" charset="0"/>
                <a:cs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en-US" dirty="0" smtClean="0"/>
              <a:t>Click to edit Master text styles</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cxnSp>
        <p:nvCxnSpPr>
          <p:cNvPr id="10" name="Straight Connector 9"/>
          <p:cNvCxnSpPr/>
          <p:nvPr userDrawn="1"/>
        </p:nvCxnSpPr>
        <p:spPr>
          <a:xfrm>
            <a:off x="609600" y="63246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304800"/>
            <a:ext cx="85344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3" hasCustomPrompt="1"/>
          </p:nvPr>
        </p:nvSpPr>
        <p:spPr>
          <a:xfrm>
            <a:off x="457200" y="533400"/>
            <a:ext cx="8686800" cy="1066800"/>
          </a:xfrm>
        </p:spPr>
        <p:txBody>
          <a:bodyPr>
            <a:normAutofit/>
          </a:bodyPr>
          <a:lstStyle>
            <a:lvl1pPr marL="0" indent="0" algn="l">
              <a:lnSpc>
                <a:spcPts val="6800"/>
              </a:lnSpc>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LEARNING OBJECTIVES</a:t>
            </a:r>
            <a:endParaRPr lang="en-US" dirty="0"/>
          </a:p>
        </p:txBody>
      </p:sp>
      <p:sp>
        <p:nvSpPr>
          <p:cNvPr id="11" name="Subtitle 2"/>
          <p:cNvSpPr txBox="1"/>
          <p:nvPr userDrawn="1"/>
        </p:nvSpPr>
        <p:spPr>
          <a:xfrm>
            <a:off x="7263063" y="533400"/>
            <a:ext cx="1652337" cy="1066800"/>
          </a:xfrm>
          <a:prstGeom prst="rect">
            <a:avLst/>
          </a:prstGeom>
        </p:spPr>
        <p:txBody>
          <a:bodyPr vert="horz" lIns="91440" tIns="45720" rIns="91440" bIns="45720" rtlCol="0">
            <a:normAutofit/>
          </a:bodyPr>
          <a:lstStyle>
            <a:lvl1pPr marL="0" indent="0" algn="l" defTabSz="914400" rtl="0" eaLnBrk="1" latinLnBrk="0" hangingPunct="1">
              <a:lnSpc>
                <a:spcPts val="6800"/>
              </a:lnSpc>
              <a:spcBef>
                <a:spcPts val="600"/>
              </a:spcBef>
              <a:spcAft>
                <a:spcPts val="600"/>
              </a:spcAft>
              <a:buFont typeface="Arial" panose="020B0604020202020204" pitchFamily="34" charset="0"/>
              <a:buNone/>
              <a:defRPr sz="4400" kern="1200" baseline="0">
                <a:solidFill>
                  <a:srgbClr val="FFC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2">
                    <a:lumMod val="60000"/>
                    <a:lumOff val="40000"/>
                  </a:schemeClr>
                </a:solidFill>
              </a:rPr>
              <a:t>&gt;&gt;&gt;</a:t>
            </a:r>
            <a:endParaRPr lang="en-US" dirty="0">
              <a:solidFill>
                <a:schemeClr val="tx2">
                  <a:lumMod val="60000"/>
                  <a:lumOff val="40000"/>
                </a:schemeClr>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Case">
    <p:spTree>
      <p:nvGrpSpPr>
        <p:cNvPr id="1" name=""/>
        <p:cNvGrpSpPr/>
        <p:nvPr/>
      </p:nvGrpSpPr>
      <p:grpSpPr>
        <a:xfrm>
          <a:off x="0" y="0"/>
          <a:ext cx="0" cy="0"/>
          <a:chOff x="0" y="0"/>
          <a:chExt cx="0" cy="0"/>
        </a:xfrm>
      </p:grpSpPr>
      <p:cxnSp>
        <p:nvCxnSpPr>
          <p:cNvPr id="8" name="Straight Connector 7"/>
          <p:cNvCxnSpPr/>
          <p:nvPr userDrawn="1"/>
        </p:nvCxnSpPr>
        <p:spPr>
          <a:xfrm>
            <a:off x="0" y="6477000"/>
            <a:ext cx="86868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8382000" y="5715000"/>
            <a:ext cx="304800" cy="762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09600" y="12192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553200" y="6119896"/>
            <a:ext cx="2133600" cy="365125"/>
          </a:xfrm>
        </p:spPr>
        <p:txBody>
          <a:bodyPr/>
          <a:lstStyle/>
          <a:p>
            <a:fld id="{AC392DC9-9688-4E44-A90B-C333AD8FEA09}" type="slidenum">
              <a:rPr lang="en-US" smtClean="0"/>
            </a:fld>
            <a:endParaRPr lang="en-US"/>
          </a:p>
        </p:txBody>
      </p:sp>
      <p:sp>
        <p:nvSpPr>
          <p:cNvPr id="7" name="Text Placeholder 6"/>
          <p:cNvSpPr>
            <a:spLocks noGrp="1"/>
          </p:cNvSpPr>
          <p:nvPr>
            <p:ph type="body" sz="quarter" idx="13"/>
          </p:nvPr>
        </p:nvSpPr>
        <p:spPr>
          <a:xfrm>
            <a:off x="457200" y="1371600"/>
            <a:ext cx="8229600" cy="4876800"/>
          </a:xfrm>
        </p:spPr>
        <p:txBody>
          <a:bodyPr>
            <a:normAutofit/>
          </a:bodyPr>
          <a:lstStyle>
            <a:lvl1pPr>
              <a:defRPr sz="3200" b="1" baseline="0">
                <a:latin typeface="Verdana" panose="020B0604030504040204" pitchFamily="34" charset="0"/>
                <a:ea typeface="Verdana" panose="020B0604030504040204" pitchFamily="34" charset="0"/>
                <a:cs typeface="Verdana" panose="020B0604030504040204" pitchFamily="34" charset="0"/>
              </a:defRPr>
            </a:lvl1pPr>
            <a:lvl2pPr marL="914400" indent="-457200">
              <a:buClr>
                <a:schemeClr val="accent1">
                  <a:lumMod val="75000"/>
                </a:schemeClr>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Title 1"/>
          <p:cNvSpPr>
            <a:spLocks noGrp="1"/>
          </p:cNvSpPr>
          <p:nvPr>
            <p:ph type="title" hasCustomPrompt="1"/>
          </p:nvPr>
        </p:nvSpPr>
        <p:spPr>
          <a:xfrm>
            <a:off x="3276600" y="228600"/>
            <a:ext cx="2209800" cy="1143000"/>
          </a:xfrm>
        </p:spPr>
        <p:txBody>
          <a:bodyPr>
            <a:noAutofit/>
          </a:bodyPr>
          <a:lstStyle>
            <a:lvl1pPr algn="l">
              <a:defRPr sz="4400" b="1"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CASE</a:t>
            </a:r>
            <a:endParaRPr lang="en-US" dirty="0"/>
          </a:p>
        </p:txBody>
      </p:sp>
      <p:sp>
        <p:nvSpPr>
          <p:cNvPr id="14" name="Title 1"/>
          <p:cNvSpPr txBox="1"/>
          <p:nvPr userDrawn="1"/>
        </p:nvSpPr>
        <p:spPr>
          <a:xfrm>
            <a:off x="457200" y="228600"/>
            <a:ext cx="3276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smtClean="0">
                <a:solidFill>
                  <a:schemeClr val="accent1">
                    <a:lumMod val="75000"/>
                  </a:schemeClr>
                </a:solidFill>
              </a:rPr>
              <a:t>OPENING</a:t>
            </a:r>
            <a:endParaRPr lang="en-US" b="0" dirty="0">
              <a:solidFill>
                <a:schemeClr val="accent1">
                  <a:lumMod val="75000"/>
                </a:schemeClr>
              </a:solidFill>
            </a:endParaRPr>
          </a:p>
        </p:txBody>
      </p:sp>
      <p:sp>
        <p:nvSpPr>
          <p:cNvPr id="15" name="Title 1"/>
          <p:cNvSpPr txBox="1"/>
          <p:nvPr userDrawn="1"/>
        </p:nvSpPr>
        <p:spPr>
          <a:xfrm>
            <a:off x="5181600" y="228600"/>
            <a:ext cx="2438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baseline="0">
                <a:solidFill>
                  <a:srgbClr val="00CCFF"/>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solidFill>
                  <a:srgbClr val="6600CC"/>
                </a:solidFill>
              </a:rPr>
              <a:t>&gt;</a:t>
            </a:r>
            <a:endParaRPr lang="en-US" dirty="0">
              <a:solidFill>
                <a:srgbClr val="6600CC"/>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ts_about_bus">
    <p:spTree>
      <p:nvGrpSpPr>
        <p:cNvPr id="1" name=""/>
        <p:cNvGrpSpPr/>
        <p:nvPr/>
      </p:nvGrpSpPr>
      <p:grpSpPr>
        <a:xfrm>
          <a:off x="0" y="0"/>
          <a:ext cx="0" cy="0"/>
          <a:chOff x="0" y="0"/>
          <a:chExt cx="0" cy="0"/>
        </a:xfrm>
      </p:grpSpPr>
      <p:sp>
        <p:nvSpPr>
          <p:cNvPr id="4" name="Rectangle 3"/>
          <p:cNvSpPr/>
          <p:nvPr userDrawn="1"/>
        </p:nvSpPr>
        <p:spPr>
          <a:xfrm>
            <a:off x="0" y="1397296"/>
            <a:ext cx="9144000" cy="4927304"/>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sp>
        <p:nvSpPr>
          <p:cNvPr id="25" name="Text Placeholder 24"/>
          <p:cNvSpPr>
            <a:spLocks noGrp="1"/>
          </p:cNvSpPr>
          <p:nvPr>
            <p:ph type="body" sz="quarter" idx="15" hasCustomPrompt="1"/>
          </p:nvPr>
        </p:nvSpPr>
        <p:spPr>
          <a:xfrm>
            <a:off x="1295400" y="635296"/>
            <a:ext cx="7772400" cy="990600"/>
          </a:xfrm>
        </p:spPr>
        <p:txBody>
          <a:bodyPr>
            <a:normAutofit/>
          </a:bodyPr>
          <a:lstStyle>
            <a:lvl1pPr marL="0" indent="0">
              <a:buNone/>
              <a:defRPr sz="4400" b="0" i="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’S ABOUT BUSINESS  0.0</a:t>
            </a:r>
            <a:endParaRPr lang="en-US" dirty="0"/>
          </a:p>
        </p:txBody>
      </p:sp>
      <p:cxnSp>
        <p:nvCxnSpPr>
          <p:cNvPr id="15" name="Straight Connector 14"/>
          <p:cNvCxnSpPr/>
          <p:nvPr userDrawn="1"/>
        </p:nvCxnSpPr>
        <p:spPr>
          <a:xfrm>
            <a:off x="0" y="1397296"/>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a:off x="609600" y="228600"/>
            <a:ext cx="923260" cy="1473496"/>
            <a:chOff x="495300" y="888704"/>
            <a:chExt cx="923260" cy="1473496"/>
          </a:xfrm>
          <a:effectLst>
            <a:outerShdw blurRad="76200" dist="88900" dir="4620000" sx="109000" sy="109000" algn="ctr" rotWithShape="0">
              <a:schemeClr val="bg1">
                <a:lumMod val="65000"/>
                <a:alpha val="19000"/>
              </a:schemeClr>
            </a:outerShdw>
          </a:effectLst>
        </p:grpSpPr>
        <p:sp>
          <p:nvSpPr>
            <p:cNvPr id="5" name="Rectangle 4"/>
            <p:cNvSpPr/>
            <p:nvPr userDrawn="1"/>
          </p:nvSpPr>
          <p:spPr>
            <a:xfrm>
              <a:off x="838200" y="1008888"/>
              <a:ext cx="246888" cy="1353312"/>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95300" y="1219200"/>
              <a:ext cx="246888" cy="11430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rot="5400000">
              <a:off x="847060" y="545804"/>
              <a:ext cx="228600" cy="9144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0"/>
          <p:cNvSpPr>
            <a:spLocks noGrp="1"/>
          </p:cNvSpPr>
          <p:nvPr>
            <p:ph sz="quarter" idx="16"/>
          </p:nvPr>
        </p:nvSpPr>
        <p:spPr>
          <a:xfrm>
            <a:off x="609600" y="1828800"/>
            <a:ext cx="8001000" cy="4419600"/>
          </a:xfrm>
        </p:spPr>
        <p:txBody>
          <a:bodyPr/>
          <a:lstStyle>
            <a:lvl1pPr>
              <a:defRPr sz="3200" b="1"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71550" indent="-514350">
              <a:buClr>
                <a:srgbClr val="0000CC"/>
              </a:buClr>
              <a:buFont typeface="+mj-lt"/>
              <a:buAutoNum type="arabicPeriod"/>
              <a:defRPr sz="24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sz="20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sz="180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 Level2">
    <p:spTree>
      <p:nvGrpSpPr>
        <p:cNvPr id="1" name=""/>
        <p:cNvGrpSpPr/>
        <p:nvPr/>
      </p:nvGrpSpPr>
      <p:grpSpPr>
        <a:xfrm>
          <a:off x="0" y="0"/>
          <a:ext cx="0" cy="0"/>
          <a:chOff x="0" y="0"/>
          <a:chExt cx="0" cy="0"/>
        </a:xfrm>
      </p:grpSpPr>
      <p:sp>
        <p:nvSpPr>
          <p:cNvPr id="13" name="Rectangle 12"/>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6781800" y="6362700"/>
            <a:ext cx="2362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057400" y="304800"/>
            <a:ext cx="6553199" cy="1676400"/>
          </a:xfrm>
        </p:spPr>
        <p:txBody>
          <a:bodyPr>
            <a:normAutofit/>
          </a:bodyPr>
          <a:lstStyle>
            <a:lvl1pPr marL="0" indent="0" algn="l">
              <a:spcBef>
                <a:spcPts val="600"/>
              </a:spcBef>
              <a:spcAft>
                <a:spcPts val="600"/>
              </a:spcAft>
              <a:buNone/>
              <a:defRPr sz="4400" baseline="0">
                <a:solidFill>
                  <a:srgbClr val="FF99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C392DC9-9688-4E44-A90B-C333AD8FEA09}" type="slidenum">
              <a:rPr lang="en-US" smtClean="0"/>
            </a:fld>
            <a:endParaRPr lang="en-US" dirty="0"/>
          </a:p>
        </p:txBody>
      </p:sp>
      <p:sp>
        <p:nvSpPr>
          <p:cNvPr id="10" name="Text Placeholder 9"/>
          <p:cNvSpPr>
            <a:spLocks noGrp="1"/>
          </p:cNvSpPr>
          <p:nvPr>
            <p:ph type="body" sz="quarter" idx="14" hasCustomPrompt="1"/>
          </p:nvPr>
        </p:nvSpPr>
        <p:spPr>
          <a:xfrm>
            <a:off x="76200" y="0"/>
            <a:ext cx="1981200" cy="1524000"/>
          </a:xfrm>
        </p:spPr>
        <p:txBody>
          <a:bodyPr>
            <a:noAutofit/>
          </a:bodyPr>
          <a:lstStyle>
            <a:lvl1pPr marL="0" indent="0" algn="ctr">
              <a:buNone/>
              <a:defRPr sz="7200" baseline="0">
                <a:solidFill>
                  <a:schemeClr val="bg1">
                    <a:lumMod val="50000"/>
                  </a:schemeClr>
                </a:solidFill>
                <a:latin typeface="Century Gothic" pitchFamily="34" charset="0"/>
              </a:defRPr>
            </a:lvl1pPr>
            <a:lvl2pPr marL="457200" indent="0">
              <a:buNone/>
              <a:defRPr sz="7200" baseline="0">
                <a:latin typeface="Century Gothic" pitchFamily="34" charset="0"/>
              </a:defRPr>
            </a:lvl2pPr>
            <a:lvl3pPr marL="914400" indent="0">
              <a:buNone/>
              <a:defRPr sz="7200" baseline="0">
                <a:latin typeface="Century Gothic" pitchFamily="34" charset="0"/>
              </a:defRPr>
            </a:lvl3pPr>
            <a:lvl4pPr marL="1371600" indent="0">
              <a:buNone/>
              <a:defRPr sz="7200" baseline="0">
                <a:latin typeface="Century Gothic" pitchFamily="34" charset="0"/>
              </a:defRPr>
            </a:lvl4pPr>
            <a:lvl5pPr marL="1828800" indent="0">
              <a:buNone/>
              <a:defRPr sz="7200" baseline="0">
                <a:latin typeface="Century Gothic" pitchFamily="34" charset="0"/>
              </a:defRPr>
            </a:lvl5pPr>
          </a:lstStyle>
          <a:p>
            <a:pPr lvl="0"/>
            <a:r>
              <a:rPr lang="en-US" dirty="0" smtClean="0"/>
              <a:t>0.0</a:t>
            </a:r>
            <a:endParaRPr lang="en-US" dirty="0"/>
          </a:p>
        </p:txBody>
      </p:sp>
      <p:sp>
        <p:nvSpPr>
          <p:cNvPr id="21" name="Content Placeholder 20"/>
          <p:cNvSpPr>
            <a:spLocks noGrp="1"/>
          </p:cNvSpPr>
          <p:nvPr>
            <p:ph sz="quarter" idx="15"/>
          </p:nvPr>
        </p:nvSpPr>
        <p:spPr>
          <a:xfrm>
            <a:off x="1066800" y="2438400"/>
            <a:ext cx="7543800" cy="3810000"/>
          </a:xfrm>
        </p:spPr>
        <p:txBody>
          <a:bodyPr/>
          <a:lstStyle>
            <a:lvl1pPr>
              <a:defRPr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11" name="Straight Connector 10"/>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zaxcv">
    <p:spTree>
      <p:nvGrpSpPr>
        <p:cNvPr id="1" name=""/>
        <p:cNvGrpSpPr/>
        <p:nvPr/>
      </p:nvGrpSpPr>
      <p:grpSpPr>
        <a:xfrm>
          <a:off x="0" y="0"/>
          <a:ext cx="0" cy="0"/>
          <a:chOff x="0" y="0"/>
          <a:chExt cx="0" cy="0"/>
        </a:xfrm>
      </p:grpSpPr>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3716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fld>
            <a:endParaRPr lang="en-US" dirty="0"/>
          </a:p>
        </p:txBody>
      </p:sp>
      <p:sp>
        <p:nvSpPr>
          <p:cNvPr id="24" name="Content Placeholder 20"/>
          <p:cNvSpPr>
            <a:spLocks noGrp="1"/>
          </p:cNvSpPr>
          <p:nvPr>
            <p:ph sz="quarter" idx="15"/>
          </p:nvPr>
        </p:nvSpPr>
        <p:spPr>
          <a:xfrm>
            <a:off x="457200" y="1524000"/>
            <a:ext cx="8153400" cy="4724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25" name="Straight Connector 24"/>
          <p:cNvCxnSpPr/>
          <p:nvPr userDrawn="1"/>
        </p:nvCxnSpPr>
        <p:spPr>
          <a:xfrm>
            <a:off x="0" y="14478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ic Level3">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6600CC"/>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pic Level4">
    <p:spTree>
      <p:nvGrpSpPr>
        <p:cNvPr id="1" name=""/>
        <p:cNvGrpSpPr/>
        <p:nvPr/>
      </p:nvGrpSpPr>
      <p:grpSpPr>
        <a:xfrm>
          <a:off x="0" y="0"/>
          <a:ext cx="0" cy="0"/>
          <a:chOff x="0" y="0"/>
          <a:chExt cx="0" cy="0"/>
        </a:xfrm>
      </p:grpSpPr>
      <p:sp>
        <p:nvSpPr>
          <p:cNvPr id="26" name="Rectangle 25"/>
          <p:cNvSpPr/>
          <p:nvPr userDrawn="1"/>
        </p:nvSpPr>
        <p:spPr>
          <a:xfrm>
            <a:off x="0" y="1905000"/>
            <a:ext cx="9144000" cy="4419600"/>
          </a:xfrm>
          <a:prstGeom prst="rect">
            <a:avLst/>
          </a:prstGeom>
          <a:solidFill>
            <a:srgbClr val="FFFFCC">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609600" y="63246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6781800" y="6362700"/>
            <a:ext cx="2362200" cy="342900"/>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a:spLocks noGrp="1"/>
          </p:cNvSpPr>
          <p:nvPr>
            <p:ph type="subTitle" idx="1"/>
          </p:nvPr>
        </p:nvSpPr>
        <p:spPr>
          <a:xfrm>
            <a:off x="457200" y="76200"/>
            <a:ext cx="8153399" cy="1676400"/>
          </a:xfrm>
        </p:spPr>
        <p:txBody>
          <a:bodyPr anchor="b" anchorCtr="0">
            <a:normAutofit/>
          </a:bodyPr>
          <a:lstStyle>
            <a:lvl1pPr marL="0" indent="0" algn="l">
              <a:spcBef>
                <a:spcPts val="600"/>
              </a:spcBef>
              <a:spcAft>
                <a:spcPts val="600"/>
              </a:spcAft>
              <a:buNone/>
              <a:defRPr sz="4400" baseline="0">
                <a:solidFill>
                  <a:srgbClr val="9900FF"/>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Slide Number Placeholder 5"/>
          <p:cNvSpPr>
            <a:spLocks noGrp="1"/>
          </p:cNvSpPr>
          <p:nvPr>
            <p:ph type="sldNum" sz="quarter" idx="12"/>
          </p:nvPr>
        </p:nvSpPr>
        <p:spPr>
          <a:xfrm>
            <a:off x="6553200" y="6356350"/>
            <a:ext cx="2133600" cy="365125"/>
          </a:xfrm>
        </p:spPr>
        <p:txBody>
          <a:bodyPr/>
          <a:lstStyle>
            <a:lvl1pPr>
              <a:defRPr>
                <a:solidFill>
                  <a:schemeClr val="bg1"/>
                </a:solidFill>
              </a:defRPr>
            </a:lvl1pPr>
          </a:lstStyle>
          <a:p>
            <a:fld id="{AC392DC9-9688-4E44-A90B-C333AD8FEA09}" type="slidenum">
              <a:rPr lang="en-US" smtClean="0"/>
            </a:fld>
            <a:endParaRPr lang="en-US" dirty="0"/>
          </a:p>
        </p:txBody>
      </p:sp>
      <p:sp>
        <p:nvSpPr>
          <p:cNvPr id="24" name="Content Placeholder 20"/>
          <p:cNvSpPr>
            <a:spLocks noGrp="1"/>
          </p:cNvSpPr>
          <p:nvPr>
            <p:ph sz="quarter" idx="15"/>
          </p:nvPr>
        </p:nvSpPr>
        <p:spPr>
          <a:xfrm>
            <a:off x="609600" y="2286000"/>
            <a:ext cx="8001000" cy="3962400"/>
          </a:xfrm>
        </p:spPr>
        <p:txBody>
          <a:bodyPr/>
          <a:lstStyle>
            <a:lvl1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2pPr>
            <a:lvl3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3pPr>
            <a:lvl4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4pPr>
            <a:lvl5pPr>
              <a:defRPr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cxnSp>
        <p:nvCxnSpPr>
          <p:cNvPr id="25" name="Straight Connector 24"/>
          <p:cNvCxnSpPr/>
          <p:nvPr userDrawn="1"/>
        </p:nvCxnSpPr>
        <p:spPr>
          <a:xfrm>
            <a:off x="0" y="1905000"/>
            <a:ext cx="8534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692F6-6F2F-4CFD-A777-05649129AE6F}"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92DC9-9688-4E44-A90B-C333AD8FEA0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Customer Relationship Management</a:t>
            </a:r>
            <a:endParaRPr lang="en-US" dirty="0"/>
          </a:p>
        </p:txBody>
      </p:sp>
      <p:pic>
        <p:nvPicPr>
          <p:cNvPr id="2" name="Picture 1"/>
          <p:cNvPicPr>
            <a:picLocks noChangeAspect="1"/>
          </p:cNvPicPr>
          <p:nvPr/>
        </p:nvPicPr>
        <p:blipFill>
          <a:blip r:embed="rId1"/>
          <a:stretch>
            <a:fillRect/>
          </a:stretch>
        </p:blipFill>
        <p:spPr>
          <a:xfrm>
            <a:off x="4907280" y="228600"/>
            <a:ext cx="4084320" cy="407749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t>CRM</a:t>
            </a:r>
            <a:endParaRPr lang="en-IN" altLang="en-US" dirty="0" smtClean="0"/>
          </a:p>
        </p:txBody>
      </p:sp>
      <p:sp>
        <p:nvSpPr>
          <p:cNvPr id="10243" name="Content Placeholder 2"/>
          <p:cNvSpPr>
            <a:spLocks noGrp="1" noChangeArrowheads="1"/>
          </p:cNvSpPr>
          <p:nvPr>
            <p:ph idx="1"/>
          </p:nvPr>
        </p:nvSpPr>
        <p:spPr>
          <a:xfrm>
            <a:off x="228600" y="1219200"/>
            <a:ext cx="8763000" cy="5029200"/>
          </a:xfrm>
        </p:spPr>
        <p:txBody>
          <a:bodyPr>
            <a:normAutofit fontScale="85000" lnSpcReduction="20000"/>
          </a:bodyPr>
          <a:lstStyle/>
          <a:p>
            <a:r>
              <a:rPr lang="en-US" altLang="en-US" dirty="0" smtClean="0"/>
              <a:t>CRM stands for </a:t>
            </a:r>
            <a:r>
              <a:rPr lang="en-US" altLang="en-US" dirty="0" smtClean="0">
                <a:solidFill>
                  <a:srgbClr val="FF0000"/>
                </a:solidFill>
              </a:rPr>
              <a:t>customer relationship management</a:t>
            </a:r>
            <a:r>
              <a:rPr lang="en-US" altLang="en-US" dirty="0" smtClean="0"/>
              <a:t>. It's a category of integrated, data-driven software solutions that improve how you interact and do business with your customers. </a:t>
            </a:r>
            <a:endParaRPr lang="en-US" altLang="en-US" dirty="0" smtClean="0"/>
          </a:p>
          <a:p>
            <a:r>
              <a:rPr lang="en-US" altLang="en-US" dirty="0" smtClean="0"/>
              <a:t>CRM systems help you manage and maintain customer relationships, interactions, track sales leads, marketing, and pipeline, and deliver actionable data.</a:t>
            </a:r>
            <a:endParaRPr lang="en-US" altLang="en-US" dirty="0" smtClean="0"/>
          </a:p>
          <a:p>
            <a:r>
              <a:rPr lang="en-US" altLang="en-US" dirty="0" smtClean="0"/>
              <a:t>CRM works throughout the </a:t>
            </a:r>
            <a:r>
              <a:rPr lang="en-US" altLang="en-US" dirty="0" smtClean="0">
                <a:solidFill>
                  <a:srgbClr val="FF0000"/>
                </a:solidFill>
              </a:rPr>
              <a:t>customer lifecycle</a:t>
            </a:r>
            <a:r>
              <a:rPr lang="en-US" altLang="en-US" dirty="0" smtClean="0"/>
              <a:t>, with the goal of improving customer service relationships and assisting in customer retention and driving sales growth.</a:t>
            </a:r>
            <a:endParaRPr lang="en-IN" alt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Content Placeholder 2"/>
          <p:cNvSpPr>
            <a:spLocks noGrp="1"/>
          </p:cNvSpPr>
          <p:nvPr>
            <p:ph sz="quarter" idx="15"/>
          </p:nvPr>
        </p:nvSpPr>
        <p:spPr/>
        <p:txBody>
          <a:bodyPr/>
          <a:lstStyle/>
          <a:p>
            <a:endParaRPr lang="en-IN" dirty="0"/>
          </a:p>
        </p:txBody>
      </p:sp>
      <p:pic>
        <p:nvPicPr>
          <p:cNvPr id="4" name="Picture 3"/>
          <p:cNvPicPr>
            <a:picLocks noChangeAspect="1"/>
          </p:cNvPicPr>
          <p:nvPr/>
        </p:nvPicPr>
        <p:blipFill rotWithShape="1">
          <a:blip r:embed="rId1"/>
          <a:srcRect l="14166" t="24814" r="55000" b="36667"/>
          <a:stretch>
            <a:fillRect/>
          </a:stretch>
        </p:blipFill>
        <p:spPr>
          <a:xfrm>
            <a:off x="457200" y="381000"/>
            <a:ext cx="8566638" cy="6019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p:cNvSpPr>
          <p:nvPr>
            <p:ph type="title"/>
          </p:nvPr>
        </p:nvSpPr>
        <p:spPr>
          <a:xfrm>
            <a:off x="533400" y="304800"/>
            <a:ext cx="6286500" cy="857250"/>
          </a:xfrm>
          <a:ln>
            <a:miter lim="800000"/>
          </a:ln>
        </p:spPr>
        <p:txBody>
          <a:bodyPr/>
          <a:lstStyle/>
          <a:p>
            <a:pPr eaLnBrk="1" hangingPunct="1"/>
            <a:r>
              <a:rPr lang="en-IN" altLang="en-US" sz="2700" b="1" noProof="1"/>
              <a:t>BUSINESS BENEFITS OF CRM</a:t>
            </a:r>
            <a:endParaRPr lang="en-IN" altLang="en-US" sz="2700" b="1" noProof="1"/>
          </a:p>
        </p:txBody>
      </p:sp>
      <p:sp>
        <p:nvSpPr>
          <p:cNvPr id="14339" name="Rectangle 3"/>
          <p:cNvSpPr>
            <a:spLocks noGrp="1" noChangeArrowheads="1"/>
          </p:cNvSpPr>
          <p:nvPr>
            <p:ph idx="1"/>
          </p:nvPr>
        </p:nvSpPr>
        <p:spPr>
          <a:xfrm>
            <a:off x="914400" y="1173480"/>
            <a:ext cx="8001000" cy="5303520"/>
          </a:xfrm>
        </p:spPr>
        <p:txBody>
          <a:bodyPr>
            <a:normAutofit/>
          </a:bodyPr>
          <a:lstStyle/>
          <a:p>
            <a:pPr eaLnBrk="1" hangingPunct="1"/>
            <a:r>
              <a:rPr lang="en-US" altLang="en-US" dirty="0" smtClean="0"/>
              <a:t>CRM enables an organization to:</a:t>
            </a:r>
            <a:endParaRPr lang="en-US" altLang="en-US" dirty="0" smtClean="0"/>
          </a:p>
          <a:p>
            <a:pPr lvl="1" eaLnBrk="1" hangingPunct="1"/>
            <a:r>
              <a:rPr lang="en-US" altLang="en-US" dirty="0" smtClean="0"/>
              <a:t>Provide better customer service</a:t>
            </a:r>
            <a:endParaRPr lang="en-US" altLang="en-US" dirty="0" smtClean="0"/>
          </a:p>
          <a:p>
            <a:pPr lvl="1" eaLnBrk="1" hangingPunct="1"/>
            <a:r>
              <a:rPr lang="en-US" altLang="en-US" dirty="0" smtClean="0"/>
              <a:t>Make call centers more efficient</a:t>
            </a:r>
            <a:endParaRPr lang="en-US" altLang="en-US" dirty="0" smtClean="0"/>
          </a:p>
          <a:p>
            <a:pPr lvl="1" eaLnBrk="1" hangingPunct="1"/>
            <a:r>
              <a:rPr lang="en-US" altLang="en-US" dirty="0" smtClean="0"/>
              <a:t>Cross sell products more effectively</a:t>
            </a:r>
            <a:endParaRPr lang="en-US" altLang="en-US" dirty="0" smtClean="0"/>
          </a:p>
          <a:p>
            <a:pPr lvl="1" eaLnBrk="1" hangingPunct="1"/>
            <a:r>
              <a:rPr lang="en-US" altLang="en-US" dirty="0" smtClean="0"/>
              <a:t>Help sales staff close deals faster</a:t>
            </a:r>
            <a:endParaRPr lang="en-US" altLang="en-US" dirty="0" smtClean="0"/>
          </a:p>
          <a:p>
            <a:pPr lvl="1" eaLnBrk="1" hangingPunct="1"/>
            <a:r>
              <a:rPr lang="en-US" altLang="en-US" dirty="0" smtClean="0"/>
              <a:t>Simplify marketing and sales processes</a:t>
            </a:r>
            <a:endParaRPr lang="en-US" altLang="en-US" dirty="0" smtClean="0"/>
          </a:p>
          <a:p>
            <a:pPr lvl="1" eaLnBrk="1" hangingPunct="1"/>
            <a:r>
              <a:rPr lang="en-US" altLang="en-US" dirty="0" smtClean="0"/>
              <a:t>Discover new Customers</a:t>
            </a:r>
            <a:endParaRPr lang="en-US" altLang="en-US" dirty="0" smtClean="0"/>
          </a:p>
          <a:p>
            <a:pPr lvl="1" eaLnBrk="1" hangingPunct="1"/>
            <a:r>
              <a:rPr lang="en-US" altLang="en-US" dirty="0" smtClean="0"/>
              <a:t>Increase customer revenues</a:t>
            </a:r>
            <a:endParaRPr lang="en-US" alt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p:cNvSpPr>
          <p:nvPr>
            <p:ph type="title"/>
          </p:nvPr>
        </p:nvSpPr>
        <p:spPr>
          <a:ln>
            <a:miter lim="800000"/>
          </a:ln>
        </p:spPr>
        <p:txBody>
          <a:bodyPr/>
          <a:lstStyle/>
          <a:p>
            <a:pPr eaLnBrk="1" hangingPunct="1"/>
            <a:r>
              <a:rPr lang="en-IN" altLang="en-US" sz="2700" b="1" noProof="1"/>
              <a:t>CRM BASICS</a:t>
            </a:r>
            <a:endParaRPr lang="en-IN" altLang="en-US" sz="2700" b="1" noProof="1"/>
          </a:p>
        </p:txBody>
      </p:sp>
      <p:sp>
        <p:nvSpPr>
          <p:cNvPr id="16387" name="Rectangle 3"/>
          <p:cNvSpPr>
            <a:spLocks noGrp="1" noChangeArrowheads="1"/>
          </p:cNvSpPr>
          <p:nvPr>
            <p:ph idx="1"/>
          </p:nvPr>
        </p:nvSpPr>
        <p:spPr/>
        <p:txBody>
          <a:bodyPr/>
          <a:lstStyle/>
          <a:p>
            <a:pPr eaLnBrk="1" hangingPunct="1"/>
            <a:r>
              <a:rPr lang="en-US" altLang="en-US" smtClean="0"/>
              <a:t>Organizations can find their most valuable customers through “RFM”:</a:t>
            </a:r>
            <a:endParaRPr lang="en-US" altLang="en-US" smtClean="0"/>
          </a:p>
          <a:p>
            <a:pPr lvl="1" eaLnBrk="1" hangingPunct="1"/>
            <a:r>
              <a:rPr lang="en-US" altLang="en-US" smtClean="0"/>
              <a:t>How recently a customer purchased items (Recency)</a:t>
            </a:r>
            <a:endParaRPr lang="en-US" altLang="en-US" smtClean="0"/>
          </a:p>
          <a:p>
            <a:pPr lvl="1" eaLnBrk="1" hangingPunct="1"/>
            <a:r>
              <a:rPr lang="en-US" altLang="en-US" smtClean="0"/>
              <a:t>How frequently a customer purchased items (Frequency)</a:t>
            </a:r>
            <a:endParaRPr lang="en-US" altLang="en-US" smtClean="0"/>
          </a:p>
          <a:p>
            <a:pPr lvl="1" eaLnBrk="1" hangingPunct="1"/>
            <a:r>
              <a:rPr lang="en-US" altLang="en-US" smtClean="0"/>
              <a:t>How much a customer spends on each purchase (Monetary Value)</a:t>
            </a:r>
            <a:endParaRPr lang="en-US" alt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Grp="1"/>
          </p:cNvSpPr>
          <p:nvPr>
            <p:ph type="title"/>
          </p:nvPr>
        </p:nvSpPr>
        <p:spPr>
          <a:xfrm>
            <a:off x="152400" y="-7620"/>
            <a:ext cx="8229600" cy="1143000"/>
          </a:xfrm>
          <a:ln>
            <a:miter lim="800000"/>
          </a:ln>
        </p:spPr>
        <p:txBody>
          <a:bodyPr/>
          <a:lstStyle/>
          <a:p>
            <a:pPr eaLnBrk="1" hangingPunct="1"/>
            <a:r>
              <a:rPr lang="en-IN" altLang="en-US" b="1" noProof="1"/>
              <a:t>The Evolution of CRM</a:t>
            </a:r>
            <a:endParaRPr lang="en-IN" altLang="en-US" b="1" noProof="1"/>
          </a:p>
        </p:txBody>
      </p:sp>
      <p:sp>
        <p:nvSpPr>
          <p:cNvPr id="22531" name="Rectangle 3"/>
          <p:cNvSpPr>
            <a:spLocks noGrp="1" noChangeArrowheads="1"/>
          </p:cNvSpPr>
          <p:nvPr>
            <p:ph idx="1"/>
          </p:nvPr>
        </p:nvSpPr>
        <p:spPr>
          <a:xfrm>
            <a:off x="381000" y="1219200"/>
            <a:ext cx="8458200" cy="3543300"/>
          </a:xfrm>
        </p:spPr>
        <p:txBody>
          <a:bodyPr/>
          <a:lstStyle/>
          <a:p>
            <a:pPr eaLnBrk="1" hangingPunct="1"/>
            <a:r>
              <a:rPr lang="en-US" altLang="en-US" dirty="0" smtClean="0"/>
              <a:t>Three phases in the evolution of CRM include reporting, analyzing, and predicting</a:t>
            </a:r>
            <a:endParaRPr lang="en-US" altLang="en-US" dirty="0" smtClean="0"/>
          </a:p>
        </p:txBody>
      </p:sp>
      <p:pic>
        <p:nvPicPr>
          <p:cNvPr id="22532" name="Picture 5" descr="bal95588_0902"/>
          <p:cNvPicPr>
            <a:picLocks noChangeAspect="1" noChangeArrowheads="1"/>
          </p:cNvPicPr>
          <p:nvPr/>
        </p:nvPicPr>
        <p:blipFill>
          <a:blip r:embed="rId1">
            <a:clrChange>
              <a:clrFrom>
                <a:srgbClr val="FCFBFB"/>
              </a:clrFrom>
              <a:clrTo>
                <a:srgbClr val="FCFBFB">
                  <a:alpha val="0"/>
                </a:srgbClr>
              </a:clrTo>
            </a:clrChange>
            <a:extLst>
              <a:ext uri="{28A0092B-C50C-407E-A947-70E740481C1C}">
                <a14:useLocalDpi xmlns:a14="http://schemas.microsoft.com/office/drawing/2010/main" val="0"/>
              </a:ext>
            </a:extLst>
          </a:blip>
          <a:srcRect/>
          <a:stretch>
            <a:fillRect/>
          </a:stretch>
        </p:blipFill>
        <p:spPr bwMode="auto">
          <a:xfrm>
            <a:off x="973282" y="2990850"/>
            <a:ext cx="7273636"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p:cNvSpPr>
          <p:nvPr>
            <p:ph type="title"/>
          </p:nvPr>
        </p:nvSpPr>
        <p:spPr>
          <a:xfrm>
            <a:off x="228600" y="0"/>
            <a:ext cx="8229600" cy="1143000"/>
          </a:xfrm>
          <a:ln>
            <a:miter lim="800000"/>
          </a:ln>
        </p:spPr>
        <p:txBody>
          <a:bodyPr/>
          <a:lstStyle/>
          <a:p>
            <a:pPr eaLnBrk="1" hangingPunct="1"/>
            <a:r>
              <a:rPr lang="en-IN" altLang="en-US" b="1" noProof="1"/>
              <a:t>The Evolution of CRM</a:t>
            </a:r>
            <a:endParaRPr lang="en-IN" altLang="en-US" b="1" noProof="1"/>
          </a:p>
        </p:txBody>
      </p:sp>
      <p:sp>
        <p:nvSpPr>
          <p:cNvPr id="18435" name="Rectangle 3"/>
          <p:cNvSpPr>
            <a:spLocks noGrp="1" noChangeArrowheads="1"/>
          </p:cNvSpPr>
          <p:nvPr>
            <p:ph idx="1"/>
          </p:nvPr>
        </p:nvSpPr>
        <p:spPr>
          <a:xfrm>
            <a:off x="228600" y="1219200"/>
            <a:ext cx="8610600" cy="5334000"/>
          </a:xfrm>
        </p:spPr>
        <p:txBody>
          <a:bodyPr>
            <a:normAutofit/>
          </a:bodyPr>
          <a:lstStyle/>
          <a:p>
            <a:pPr eaLnBrk="1" hangingPunct="1">
              <a:lnSpc>
                <a:spcPct val="90000"/>
              </a:lnSpc>
            </a:pPr>
            <a:r>
              <a:rPr lang="en-US" altLang="en-US" sz="2400" b="1" i="1" dirty="0"/>
              <a:t>CRM reporting technology</a:t>
            </a:r>
            <a:r>
              <a:rPr lang="en-US" altLang="en-US" sz="2400" dirty="0"/>
              <a:t> – help organizations identify their customers across other applications</a:t>
            </a:r>
            <a:endParaRPr lang="en-US" altLang="en-US" sz="2400" dirty="0"/>
          </a:p>
          <a:p>
            <a:pPr eaLnBrk="1" hangingPunct="1">
              <a:lnSpc>
                <a:spcPct val="90000"/>
              </a:lnSpc>
            </a:pPr>
            <a:endParaRPr lang="en-US" altLang="en-US" sz="2400" dirty="0"/>
          </a:p>
          <a:p>
            <a:pPr eaLnBrk="1" hangingPunct="1">
              <a:lnSpc>
                <a:spcPct val="90000"/>
              </a:lnSpc>
            </a:pPr>
            <a:r>
              <a:rPr lang="en-US" altLang="en-US" sz="2400" b="1" i="1" dirty="0"/>
              <a:t>CRM Analyzing technologies</a:t>
            </a:r>
            <a:r>
              <a:rPr lang="en-US" altLang="en-US" sz="2400" dirty="0"/>
              <a:t> – help organization segment their customers into categories such as best and worst customers</a:t>
            </a:r>
            <a:endParaRPr lang="en-US" altLang="en-US" sz="2400" dirty="0"/>
          </a:p>
          <a:p>
            <a:pPr eaLnBrk="1" hangingPunct="1">
              <a:lnSpc>
                <a:spcPct val="90000"/>
              </a:lnSpc>
            </a:pPr>
            <a:endParaRPr lang="en-US" altLang="en-US" sz="2400" dirty="0"/>
          </a:p>
          <a:p>
            <a:pPr eaLnBrk="1" hangingPunct="1">
              <a:lnSpc>
                <a:spcPct val="90000"/>
              </a:lnSpc>
            </a:pPr>
            <a:r>
              <a:rPr lang="en-US" altLang="en-US" sz="2400" b="1" i="1" dirty="0"/>
              <a:t>CRM predicting technologies</a:t>
            </a:r>
            <a:r>
              <a:rPr lang="en-US" altLang="en-US" sz="2400" dirty="0"/>
              <a:t> – help organizations make predictions regarding customer behavior such as which customers are at risk of leaving</a:t>
            </a:r>
            <a:endParaRPr lang="en-US" altLang="en-US" sz="2400" dirty="0"/>
          </a:p>
          <a:p>
            <a:pPr lvl="1" eaLnBrk="1" hangingPunct="1">
              <a:lnSpc>
                <a:spcPct val="90000"/>
              </a:lnSpc>
              <a:buFont typeface="Arial" panose="020B0604020202020204" pitchFamily="34" charset="0"/>
              <a:buNone/>
            </a:pPr>
            <a:endParaRPr lang="en-US" alt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p:cNvSpPr>
          <p:nvPr>
            <p:ph type="title"/>
          </p:nvPr>
        </p:nvSpPr>
        <p:spPr>
          <a:xfrm>
            <a:off x="457200" y="0"/>
            <a:ext cx="8229600" cy="1143000"/>
          </a:xfrm>
          <a:ln>
            <a:miter lim="800000"/>
          </a:ln>
        </p:spPr>
        <p:txBody>
          <a:bodyPr/>
          <a:lstStyle/>
          <a:p>
            <a:pPr eaLnBrk="1" hangingPunct="1"/>
            <a:r>
              <a:rPr lang="en-IN" altLang="en-US" sz="4000" b="1" noProof="1"/>
              <a:t>The Evolution of CRM</a:t>
            </a:r>
            <a:endParaRPr lang="en-IN" altLang="en-US" sz="4000" b="1" noProof="1"/>
          </a:p>
        </p:txBody>
      </p:sp>
      <p:pic>
        <p:nvPicPr>
          <p:cNvPr id="24579" name="Picture 4" descr="bal95588_09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496" y="914400"/>
            <a:ext cx="881900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Grp="1"/>
          </p:cNvSpPr>
          <p:nvPr>
            <p:ph type="title"/>
          </p:nvPr>
        </p:nvSpPr>
        <p:spPr>
          <a:xfrm>
            <a:off x="76200" y="205740"/>
            <a:ext cx="9829800" cy="1143000"/>
          </a:xfrm>
          <a:ln>
            <a:miter lim="800000"/>
          </a:ln>
        </p:spPr>
        <p:txBody>
          <a:bodyPr/>
          <a:lstStyle/>
          <a:p>
            <a:pPr eaLnBrk="1" hangingPunct="1"/>
            <a:r>
              <a:rPr lang="en-IN" altLang="en-US" sz="4000" b="1" noProof="1"/>
              <a:t>Operational and Analytical CRM</a:t>
            </a:r>
            <a:endParaRPr lang="en-IN" altLang="en-US" sz="4000" b="1" noProof="1"/>
          </a:p>
        </p:txBody>
      </p:sp>
      <p:sp>
        <p:nvSpPr>
          <p:cNvPr id="26627" name="Rectangle 3"/>
          <p:cNvSpPr>
            <a:spLocks noGrp="1" noChangeArrowheads="1"/>
          </p:cNvSpPr>
          <p:nvPr>
            <p:ph idx="1"/>
          </p:nvPr>
        </p:nvSpPr>
        <p:spPr>
          <a:xfrm>
            <a:off x="457200" y="1524000"/>
            <a:ext cx="8229600" cy="4754563"/>
          </a:xfrm>
        </p:spPr>
        <p:txBody>
          <a:bodyPr>
            <a:normAutofit lnSpcReduction="10000"/>
          </a:bodyPr>
          <a:lstStyle/>
          <a:p>
            <a:pPr eaLnBrk="1" hangingPunct="1">
              <a:lnSpc>
                <a:spcPct val="90000"/>
              </a:lnSpc>
            </a:pPr>
            <a:r>
              <a:rPr lang="en-US" altLang="en-US" b="1" i="1" dirty="0" smtClean="0"/>
              <a:t>Operational CRM </a:t>
            </a:r>
            <a:r>
              <a:rPr lang="en-US" altLang="en-US" dirty="0" smtClean="0"/>
              <a:t>– supports traditional transactional processing for day-to-day front-office operations or systems that deal directly with the customers</a:t>
            </a:r>
            <a:endParaRPr lang="en-US" altLang="en-US" dirty="0" smtClean="0"/>
          </a:p>
          <a:p>
            <a:pPr eaLnBrk="1" hangingPunct="1">
              <a:lnSpc>
                <a:spcPct val="90000"/>
              </a:lnSpc>
            </a:pPr>
            <a:endParaRPr lang="en-US" altLang="en-US" dirty="0" smtClean="0"/>
          </a:p>
          <a:p>
            <a:pPr eaLnBrk="1" hangingPunct="1">
              <a:lnSpc>
                <a:spcPct val="90000"/>
              </a:lnSpc>
            </a:pPr>
            <a:r>
              <a:rPr lang="en-US" altLang="en-US" b="1" i="1" dirty="0" smtClean="0"/>
              <a:t>Analytical CRM </a:t>
            </a:r>
            <a:r>
              <a:rPr lang="en-US" altLang="en-US" dirty="0" smtClean="0"/>
              <a:t>– supports back-office operations and strategic analysis and includes all systems that do not deal directly with the customers</a:t>
            </a:r>
            <a:endParaRPr lang="en-US" alt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Grp="1"/>
          </p:cNvSpPr>
          <p:nvPr>
            <p:ph type="title"/>
          </p:nvPr>
        </p:nvSpPr>
        <p:spPr>
          <a:ln>
            <a:miter lim="800000"/>
          </a:ln>
        </p:spPr>
        <p:txBody>
          <a:bodyPr/>
          <a:lstStyle/>
          <a:p>
            <a:pPr eaLnBrk="1" hangingPunct="1"/>
            <a:r>
              <a:rPr lang="en-IN" altLang="en-US" sz="3200" b="1" noProof="1"/>
              <a:t>Operational and Analytical CRM</a:t>
            </a:r>
            <a:endParaRPr lang="en-IN" altLang="en-US" sz="3200" b="1" noProof="1"/>
          </a:p>
        </p:txBody>
      </p:sp>
      <p:pic>
        <p:nvPicPr>
          <p:cNvPr id="28675" name="Picture 6" descr="bal95588_0904"/>
          <p:cNvPicPr>
            <a:picLocks noChangeAspect="1" noChangeArrowheads="1"/>
          </p:cNvPicPr>
          <p:nvPr/>
        </p:nvPicPr>
        <p:blipFill>
          <a:blip r:embed="rId1">
            <a:clrChange>
              <a:clrFrom>
                <a:srgbClr val="FCFBFB"/>
              </a:clrFrom>
              <a:clrTo>
                <a:srgbClr val="FCFBFB">
                  <a:alpha val="0"/>
                </a:srgbClr>
              </a:clrTo>
            </a:clrChange>
            <a:extLst>
              <a:ext uri="{28A0092B-C50C-407E-A947-70E740481C1C}">
                <a14:useLocalDpi xmlns:a14="http://schemas.microsoft.com/office/drawing/2010/main" val="0"/>
              </a:ext>
            </a:extLst>
          </a:blip>
          <a:srcRect/>
          <a:stretch>
            <a:fillRect/>
          </a:stretch>
        </p:blipFill>
        <p:spPr bwMode="auto">
          <a:xfrm>
            <a:off x="434339" y="1143000"/>
            <a:ext cx="8360229"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p:cNvSpPr>
          <p:nvPr>
            <p:ph type="title"/>
          </p:nvPr>
        </p:nvSpPr>
        <p:spPr>
          <a:ln>
            <a:miter lim="800000"/>
          </a:ln>
        </p:spPr>
        <p:txBody>
          <a:bodyPr/>
          <a:lstStyle/>
          <a:p>
            <a:pPr eaLnBrk="1" hangingPunct="1"/>
            <a:r>
              <a:rPr lang="en-IN" altLang="en-US" sz="2700" b="1" noProof="1"/>
              <a:t>Using IT to Drive Operational CRM</a:t>
            </a:r>
            <a:endParaRPr lang="en-IN" altLang="en-US" sz="2700" b="1" noProof="1"/>
          </a:p>
        </p:txBody>
      </p:sp>
      <p:pic>
        <p:nvPicPr>
          <p:cNvPr id="30723" name="Picture 4" descr="bal95588_09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966" y="1219200"/>
            <a:ext cx="852406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smtClean="0"/>
              <a:t>Defining </a:t>
            </a:r>
            <a:r>
              <a:rPr lang="en-US" dirty="0"/>
              <a:t>Customer Relationship Management</a:t>
            </a:r>
            <a:endParaRPr lang="en-US" dirty="0"/>
          </a:p>
          <a:p>
            <a:r>
              <a:rPr lang="en-US" dirty="0"/>
              <a:t>Operational Customer Relationship Management Systems</a:t>
            </a:r>
            <a:endParaRPr lang="en-US" dirty="0"/>
          </a:p>
          <a:p>
            <a:r>
              <a:rPr lang="en-US" dirty="0"/>
              <a:t>Analytical Customer Relationship Management </a:t>
            </a:r>
            <a:r>
              <a:rPr lang="en-US" dirty="0" smtClean="0"/>
              <a:t>Systems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p:cNvSpPr>
          <p:nvPr>
            <p:ph type="title"/>
          </p:nvPr>
        </p:nvSpPr>
        <p:spPr>
          <a:xfrm>
            <a:off x="161925" y="0"/>
            <a:ext cx="9220200" cy="1143000"/>
          </a:xfrm>
          <a:ln>
            <a:miter lim="800000"/>
          </a:ln>
        </p:spPr>
        <p:txBody>
          <a:bodyPr/>
          <a:lstStyle/>
          <a:p>
            <a:pPr eaLnBrk="1" hangingPunct="1"/>
            <a:r>
              <a:rPr lang="en-IN" altLang="en-US" sz="3600" b="1" noProof="1"/>
              <a:t>Marketing and Operational CRM</a:t>
            </a:r>
            <a:endParaRPr lang="en-IN" altLang="en-US" sz="3600" b="1" noProof="1"/>
          </a:p>
        </p:txBody>
      </p:sp>
      <p:sp>
        <p:nvSpPr>
          <p:cNvPr id="32771" name="Rectangle 3"/>
          <p:cNvSpPr>
            <a:spLocks noGrp="1" noChangeArrowheads="1"/>
          </p:cNvSpPr>
          <p:nvPr>
            <p:ph idx="1"/>
          </p:nvPr>
        </p:nvSpPr>
        <p:spPr>
          <a:xfrm>
            <a:off x="185116" y="1143000"/>
            <a:ext cx="8882684" cy="5638800"/>
          </a:xfrm>
        </p:spPr>
        <p:txBody>
          <a:bodyPr>
            <a:normAutofit/>
          </a:bodyPr>
          <a:lstStyle/>
          <a:p>
            <a:pPr marL="457200" indent="-457200">
              <a:lnSpc>
                <a:spcPct val="90000"/>
              </a:lnSpc>
            </a:pPr>
            <a:r>
              <a:rPr lang="en-US" altLang="en-US" dirty="0" smtClean="0"/>
              <a:t>Three marketing operational CRM technologies:</a:t>
            </a:r>
            <a:endParaRPr lang="en-US" altLang="en-US" dirty="0" smtClean="0"/>
          </a:p>
          <a:p>
            <a:pPr lvl="1" indent="-400050">
              <a:lnSpc>
                <a:spcPct val="90000"/>
              </a:lnSpc>
              <a:buFont typeface="Arial" panose="020B0604020202020204" pitchFamily="34" charset="0"/>
              <a:buAutoNum type="arabicPeriod"/>
            </a:pPr>
            <a:r>
              <a:rPr lang="en-US" altLang="en-US" b="1" i="1" dirty="0" smtClean="0"/>
              <a:t>List generator</a:t>
            </a:r>
            <a:r>
              <a:rPr lang="en-US" altLang="en-US" dirty="0" smtClean="0"/>
              <a:t> – compiles customer information from a variety of sources and segment the information for different marketing campaigns</a:t>
            </a:r>
            <a:endParaRPr lang="en-US" altLang="en-US" dirty="0" smtClean="0"/>
          </a:p>
          <a:p>
            <a:pPr lvl="1" indent="-400050">
              <a:lnSpc>
                <a:spcPct val="90000"/>
              </a:lnSpc>
              <a:buFont typeface="Arial" panose="020B0604020202020204" pitchFamily="34" charset="0"/>
              <a:buAutoNum type="arabicPeriod"/>
            </a:pPr>
            <a:r>
              <a:rPr lang="en-US" altLang="en-US" b="1" i="1" dirty="0" smtClean="0"/>
              <a:t>Campaign management system</a:t>
            </a:r>
            <a:r>
              <a:rPr lang="en-US" altLang="en-US" dirty="0" smtClean="0"/>
              <a:t> – guides users through marketing campaigns</a:t>
            </a:r>
            <a:endParaRPr lang="en-US" altLang="en-US" dirty="0" smtClean="0"/>
          </a:p>
          <a:p>
            <a:pPr lvl="1" indent="-400050">
              <a:lnSpc>
                <a:spcPct val="90000"/>
              </a:lnSpc>
              <a:buFont typeface="Arial" panose="020B0604020202020204" pitchFamily="34" charset="0"/>
              <a:buAutoNum type="arabicPeriod"/>
            </a:pPr>
            <a:r>
              <a:rPr lang="en-US" altLang="en-US" b="1" i="1" dirty="0" smtClean="0"/>
              <a:t>Cross-selling and up-selling</a:t>
            </a:r>
            <a:endParaRPr lang="en-US" altLang="en-US" b="1" i="1" dirty="0" smtClean="0"/>
          </a:p>
          <a:p>
            <a:pPr marL="1028700" lvl="2" indent="-342900">
              <a:lnSpc>
                <a:spcPct val="90000"/>
              </a:lnSpc>
            </a:pPr>
            <a:r>
              <a:rPr lang="en-US" altLang="en-US" b="1" i="1" dirty="0" smtClean="0"/>
              <a:t>Cross-selling</a:t>
            </a:r>
            <a:r>
              <a:rPr lang="en-US" altLang="en-US" dirty="0" smtClean="0"/>
              <a:t> – selling </a:t>
            </a:r>
            <a:r>
              <a:rPr lang="en-US" altLang="en-US" i="1" dirty="0" smtClean="0"/>
              <a:t>additional</a:t>
            </a:r>
            <a:r>
              <a:rPr lang="en-US" altLang="en-US" dirty="0" smtClean="0"/>
              <a:t> products or services</a:t>
            </a:r>
            <a:endParaRPr lang="en-US" altLang="en-US" dirty="0" smtClean="0"/>
          </a:p>
          <a:p>
            <a:pPr marL="1028700" lvl="2" indent="-342900">
              <a:lnSpc>
                <a:spcPct val="90000"/>
              </a:lnSpc>
            </a:pPr>
            <a:r>
              <a:rPr lang="en-US" altLang="en-US" b="1" i="1" dirty="0" smtClean="0"/>
              <a:t>Up-selling </a:t>
            </a:r>
            <a:r>
              <a:rPr lang="en-US" altLang="en-US" dirty="0" smtClean="0"/>
              <a:t>– </a:t>
            </a:r>
            <a:r>
              <a:rPr lang="en-US" altLang="en-US" i="1" dirty="0" smtClean="0"/>
              <a:t>increasing</a:t>
            </a:r>
            <a:r>
              <a:rPr lang="en-US" altLang="en-US" dirty="0" smtClean="0"/>
              <a:t> the value of the sale </a:t>
            </a:r>
            <a:endParaRPr lang="en-US" alt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p:cNvSpPr>
          <p:nvPr>
            <p:ph type="title"/>
          </p:nvPr>
        </p:nvSpPr>
        <p:spPr>
          <a:ln>
            <a:miter lim="800000"/>
          </a:ln>
        </p:spPr>
        <p:txBody>
          <a:bodyPr/>
          <a:lstStyle/>
          <a:p>
            <a:pPr eaLnBrk="1" hangingPunct="1"/>
            <a:r>
              <a:rPr lang="en-IN" altLang="en-US" sz="2700" b="1" noProof="1"/>
              <a:t>Sales and Operational CRM</a:t>
            </a:r>
            <a:endParaRPr lang="en-IN" altLang="en-US" sz="2700" b="1" noProof="1"/>
          </a:p>
        </p:txBody>
      </p:sp>
      <p:sp>
        <p:nvSpPr>
          <p:cNvPr id="34819" name="Rectangle 3"/>
          <p:cNvSpPr>
            <a:spLocks noGrp="1" noChangeArrowheads="1"/>
          </p:cNvSpPr>
          <p:nvPr>
            <p:ph idx="1"/>
          </p:nvPr>
        </p:nvSpPr>
        <p:spPr>
          <a:xfrm>
            <a:off x="190500" y="1143000"/>
            <a:ext cx="8763000" cy="3829050"/>
          </a:xfrm>
        </p:spPr>
        <p:txBody>
          <a:bodyPr/>
          <a:lstStyle/>
          <a:p>
            <a:pPr marL="457200" indent="-457200"/>
            <a:r>
              <a:rPr lang="en-US" altLang="en-US" sz="2100" dirty="0"/>
              <a:t>The sales department was the first to begin developing CRM systems with </a:t>
            </a:r>
            <a:r>
              <a:rPr lang="en-US" altLang="en-US" sz="2100" b="1" i="1" dirty="0"/>
              <a:t>sales force Management </a:t>
            </a:r>
            <a:r>
              <a:rPr lang="en-US" altLang="en-US" sz="2100" dirty="0"/>
              <a:t>– a system that automatically tracks all of the steps in the sales process</a:t>
            </a:r>
            <a:endParaRPr lang="en-US" altLang="en-US" sz="2100" dirty="0"/>
          </a:p>
          <a:p>
            <a:pPr lvl="1" indent="-400050"/>
            <a:endParaRPr lang="en-US" altLang="en-US" dirty="0" smtClean="0"/>
          </a:p>
          <a:p>
            <a:pPr lvl="1" indent="-400050">
              <a:buNone/>
            </a:pPr>
            <a:endParaRPr lang="en-US" altLang="en-US" dirty="0" smtClean="0"/>
          </a:p>
        </p:txBody>
      </p:sp>
      <p:pic>
        <p:nvPicPr>
          <p:cNvPr id="34820" name="Picture 5" descr="bal95588_0906"/>
          <p:cNvPicPr>
            <a:picLocks noChangeAspect="1" noChangeArrowheads="1"/>
          </p:cNvPicPr>
          <p:nvPr/>
        </p:nvPicPr>
        <p:blipFill>
          <a:blip r:embed="rId1">
            <a:clrChange>
              <a:clrFrom>
                <a:srgbClr val="FCFBFB"/>
              </a:clrFrom>
              <a:clrTo>
                <a:srgbClr val="FCFBFB">
                  <a:alpha val="0"/>
                </a:srgbClr>
              </a:clrTo>
            </a:clrChange>
            <a:extLst>
              <a:ext uri="{28A0092B-C50C-407E-A947-70E740481C1C}">
                <a14:useLocalDpi xmlns:a14="http://schemas.microsoft.com/office/drawing/2010/main" val="0"/>
              </a:ext>
            </a:extLst>
          </a:blip>
          <a:srcRect/>
          <a:stretch>
            <a:fillRect/>
          </a:stretch>
        </p:blipFill>
        <p:spPr bwMode="auto">
          <a:xfrm>
            <a:off x="340253" y="2286000"/>
            <a:ext cx="8359799" cy="381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p:cNvSpPr>
          <p:nvPr>
            <p:ph type="title"/>
          </p:nvPr>
        </p:nvSpPr>
        <p:spPr>
          <a:ln>
            <a:miter lim="800000"/>
          </a:ln>
        </p:spPr>
        <p:txBody>
          <a:bodyPr/>
          <a:lstStyle/>
          <a:p>
            <a:pPr eaLnBrk="1" hangingPunct="1"/>
            <a:r>
              <a:rPr lang="en-IN" altLang="en-US" sz="2700" b="1" noProof="1"/>
              <a:t>Sales and Operational CRM</a:t>
            </a:r>
            <a:endParaRPr lang="en-IN" altLang="en-US" sz="2700" b="1" noProof="1"/>
          </a:p>
        </p:txBody>
      </p:sp>
      <p:sp>
        <p:nvSpPr>
          <p:cNvPr id="36867" name="Rectangle 3"/>
          <p:cNvSpPr>
            <a:spLocks noGrp="1" noChangeArrowheads="1"/>
          </p:cNvSpPr>
          <p:nvPr>
            <p:ph idx="1"/>
          </p:nvPr>
        </p:nvSpPr>
        <p:spPr>
          <a:xfrm>
            <a:off x="434008" y="1143000"/>
            <a:ext cx="8557591" cy="5257800"/>
          </a:xfrm>
        </p:spPr>
        <p:txBody>
          <a:bodyPr>
            <a:normAutofit/>
          </a:bodyPr>
          <a:lstStyle/>
          <a:p>
            <a:pPr marL="457200" indent="-457200">
              <a:lnSpc>
                <a:spcPct val="90000"/>
              </a:lnSpc>
            </a:pPr>
            <a:r>
              <a:rPr lang="en-US" altLang="en-US" dirty="0" smtClean="0"/>
              <a:t>Sales and operational CRM technologies</a:t>
            </a:r>
            <a:endParaRPr lang="en-US" altLang="en-US" dirty="0" smtClean="0"/>
          </a:p>
          <a:p>
            <a:pPr lvl="1" indent="-400050">
              <a:lnSpc>
                <a:spcPct val="90000"/>
              </a:lnSpc>
              <a:buFont typeface="Arial" panose="020B0604020202020204" pitchFamily="34" charset="0"/>
              <a:buAutoNum type="arabicPeriod"/>
            </a:pPr>
            <a:r>
              <a:rPr lang="en-US" altLang="en-US" b="1" i="1" dirty="0" smtClean="0"/>
              <a:t>Sales management CRM system</a:t>
            </a:r>
            <a:r>
              <a:rPr lang="en-US" altLang="en-US" dirty="0" smtClean="0"/>
              <a:t> – automates each phase of the sales process, helping individual sales representatives coordinate and organize all of their accounts</a:t>
            </a:r>
            <a:endParaRPr lang="en-US" altLang="en-US" dirty="0" smtClean="0"/>
          </a:p>
          <a:p>
            <a:pPr lvl="1" indent="-400050">
              <a:lnSpc>
                <a:spcPct val="90000"/>
              </a:lnSpc>
              <a:buFont typeface="Arial" panose="020B0604020202020204" pitchFamily="34" charset="0"/>
              <a:buAutoNum type="arabicPeriod"/>
            </a:pPr>
            <a:r>
              <a:rPr lang="en-US" altLang="en-US" b="1" i="1" dirty="0" smtClean="0"/>
              <a:t>Contact management CRM system</a:t>
            </a:r>
            <a:r>
              <a:rPr lang="en-US" altLang="en-US" dirty="0" smtClean="0"/>
              <a:t> – maintains customer contact information and identifies potential customers for future sales </a:t>
            </a:r>
            <a:endParaRPr lang="en-US" altLang="en-US" dirty="0" smtClean="0"/>
          </a:p>
          <a:p>
            <a:pPr lvl="1" indent="-400050">
              <a:lnSpc>
                <a:spcPct val="90000"/>
              </a:lnSpc>
              <a:buFont typeface="Arial" panose="020B0604020202020204" pitchFamily="34" charset="0"/>
              <a:buAutoNum type="arabicPeriod"/>
            </a:pPr>
            <a:r>
              <a:rPr lang="en-US" altLang="en-US" b="1" i="1" dirty="0" smtClean="0"/>
              <a:t>Opportunity management CRM system</a:t>
            </a:r>
            <a:r>
              <a:rPr lang="en-US" altLang="en-US" dirty="0" smtClean="0"/>
              <a:t> – targets sales opportunities by finding probable customers or companies for future sales</a:t>
            </a:r>
            <a:endParaRPr lang="en-US" altLang="en-US" dirty="0" smtClean="0"/>
          </a:p>
          <a:p>
            <a:pPr marL="457200" indent="-457200">
              <a:lnSpc>
                <a:spcPct val="90000"/>
              </a:lnSpc>
              <a:buFontTx/>
              <a:buAutoNum type="arabicPeriod"/>
            </a:pPr>
            <a:endParaRPr lang="en-US" alt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p:cNvSpPr>
          <p:nvPr>
            <p:ph type="title"/>
          </p:nvPr>
        </p:nvSpPr>
        <p:spPr>
          <a:ln>
            <a:miter lim="800000"/>
          </a:ln>
        </p:spPr>
        <p:txBody>
          <a:bodyPr/>
          <a:lstStyle/>
          <a:p>
            <a:pPr eaLnBrk="1" hangingPunct="1"/>
            <a:r>
              <a:rPr lang="en-IN" altLang="en-US" sz="2700" b="1" noProof="1"/>
              <a:t>Customer Service and </a:t>
            </a:r>
            <a:br>
              <a:rPr lang="en-US" altLang="en-US" sz="2700" b="1"/>
            </a:br>
            <a:r>
              <a:rPr lang="en-US" altLang="en-US" sz="2700" b="1" noProof="1"/>
              <a:t>Operational CRM</a:t>
            </a:r>
            <a:endParaRPr lang="en-US" altLang="en-US" sz="2700" b="1" noProof="1"/>
          </a:p>
        </p:txBody>
      </p:sp>
      <p:sp>
        <p:nvSpPr>
          <p:cNvPr id="38915" name="Rectangle 3"/>
          <p:cNvSpPr>
            <a:spLocks noGrp="1" noChangeArrowheads="1"/>
          </p:cNvSpPr>
          <p:nvPr>
            <p:ph idx="1"/>
          </p:nvPr>
        </p:nvSpPr>
        <p:spPr>
          <a:xfrm>
            <a:off x="762000" y="2057400"/>
            <a:ext cx="7924800" cy="3600450"/>
          </a:xfrm>
        </p:spPr>
        <p:txBody>
          <a:bodyPr>
            <a:normAutofit/>
          </a:bodyPr>
          <a:lstStyle/>
          <a:p>
            <a:pPr marL="457200" indent="-457200"/>
            <a:r>
              <a:rPr lang="en-US" altLang="en-US" dirty="0" smtClean="0"/>
              <a:t>Three customer service operational CRM technologies:</a:t>
            </a:r>
            <a:endParaRPr lang="en-US" altLang="en-US" dirty="0" smtClean="0"/>
          </a:p>
          <a:p>
            <a:pPr lvl="1" indent="-400050">
              <a:buFont typeface="Arial" panose="020B0604020202020204" pitchFamily="34" charset="0"/>
              <a:buAutoNum type="arabicPeriod"/>
            </a:pPr>
            <a:r>
              <a:rPr lang="en-US" altLang="en-US" b="1" dirty="0" smtClean="0"/>
              <a:t>Contact center </a:t>
            </a:r>
            <a:r>
              <a:rPr lang="en-US" altLang="en-US" dirty="0" smtClean="0"/>
              <a:t>(call center) </a:t>
            </a:r>
            <a:endParaRPr lang="en-US" altLang="en-US" dirty="0" smtClean="0"/>
          </a:p>
          <a:p>
            <a:pPr lvl="1" indent="-400050">
              <a:buFont typeface="Arial" panose="020B0604020202020204" pitchFamily="34" charset="0"/>
              <a:buAutoNum type="arabicPeriod"/>
            </a:pPr>
            <a:r>
              <a:rPr lang="en-US" altLang="en-US" b="1" dirty="0" smtClean="0"/>
              <a:t>Web-based self-service system </a:t>
            </a:r>
            <a:endParaRPr lang="en-US" altLang="en-US" b="1" dirty="0" smtClean="0"/>
          </a:p>
          <a:p>
            <a:pPr marL="1028700" lvl="2" indent="-342900"/>
            <a:r>
              <a:rPr lang="en-US" altLang="en-US" sz="2100" dirty="0"/>
              <a:t>Click-to-talk</a:t>
            </a:r>
            <a:endParaRPr lang="en-US" altLang="en-US" sz="2100" dirty="0"/>
          </a:p>
          <a:p>
            <a:pPr lvl="1" indent="-400050">
              <a:buFont typeface="Arial" panose="020B0604020202020204" pitchFamily="34" charset="0"/>
              <a:buAutoNum type="arabicPeriod"/>
            </a:pPr>
            <a:r>
              <a:rPr lang="en-US" altLang="en-US" b="1" dirty="0" smtClean="0"/>
              <a:t>Call scripting system</a:t>
            </a:r>
            <a:endParaRPr lang="en-US" altLang="en-US" b="1" dirty="0" smtClean="0"/>
          </a:p>
          <a:p>
            <a:pPr marL="1028700" lvl="2" indent="-342900"/>
            <a:r>
              <a:rPr lang="en-US" altLang="en-US" sz="2100" dirty="0"/>
              <a:t>Access DB to automatically generate details for the CSR</a:t>
            </a:r>
            <a:endParaRPr lang="en-US" altLang="en-US" sz="21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p:cNvSpPr>
          <p:nvPr>
            <p:ph type="title"/>
          </p:nvPr>
        </p:nvSpPr>
        <p:spPr>
          <a:ln>
            <a:miter lim="800000"/>
          </a:ln>
        </p:spPr>
        <p:txBody>
          <a:bodyPr/>
          <a:lstStyle/>
          <a:p>
            <a:pPr eaLnBrk="1" hangingPunct="1"/>
            <a:r>
              <a:rPr lang="en-IN" altLang="en-US" sz="2700" b="1" noProof="1"/>
              <a:t>Customer Service and </a:t>
            </a:r>
            <a:br>
              <a:rPr lang="en-US" altLang="en-US" sz="2700" b="1"/>
            </a:br>
            <a:r>
              <a:rPr lang="en-US" altLang="en-US" sz="2700" b="1" noProof="1"/>
              <a:t>Operational CRM</a:t>
            </a:r>
            <a:endParaRPr lang="en-US" altLang="en-US" sz="2700" b="1" noProof="1"/>
          </a:p>
        </p:txBody>
      </p:sp>
      <p:pic>
        <p:nvPicPr>
          <p:cNvPr id="40963" name="Picture 4" descr="bal95588_09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139" y="1524000"/>
            <a:ext cx="848588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Content Placeholder 2"/>
          <p:cNvSpPr>
            <a:spLocks noGrp="1"/>
          </p:cNvSpPr>
          <p:nvPr>
            <p:ph sz="quarter" idx="15"/>
          </p:nvPr>
        </p:nvSpPr>
        <p:spPr/>
        <p:txBody>
          <a:bodyPr/>
          <a:lstStyle/>
          <a:p>
            <a:endParaRPr lang="en-IN"/>
          </a:p>
        </p:txBody>
      </p:sp>
      <p:pic>
        <p:nvPicPr>
          <p:cNvPr id="4" name="Picture 3"/>
          <p:cNvPicPr>
            <a:picLocks noChangeAspect="1"/>
          </p:cNvPicPr>
          <p:nvPr/>
        </p:nvPicPr>
        <p:blipFill rotWithShape="1">
          <a:blip r:embed="rId1"/>
          <a:srcRect l="10834" t="24814" r="49166" b="39630"/>
          <a:stretch>
            <a:fillRect/>
          </a:stretch>
        </p:blipFill>
        <p:spPr>
          <a:xfrm>
            <a:off x="304800" y="1219200"/>
            <a:ext cx="8686800" cy="434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Content Placeholder 2"/>
          <p:cNvSpPr>
            <a:spLocks noGrp="1"/>
          </p:cNvSpPr>
          <p:nvPr>
            <p:ph sz="quarter" idx="15"/>
          </p:nvPr>
        </p:nvSpPr>
        <p:spPr/>
        <p:txBody>
          <a:bodyPr/>
          <a:lstStyle/>
          <a:p>
            <a:endParaRPr lang="en-IN"/>
          </a:p>
        </p:txBody>
      </p:sp>
      <p:pic>
        <p:nvPicPr>
          <p:cNvPr id="4" name="Picture 3"/>
          <p:cNvPicPr>
            <a:picLocks noChangeAspect="1"/>
          </p:cNvPicPr>
          <p:nvPr/>
        </p:nvPicPr>
        <p:blipFill rotWithShape="1">
          <a:blip r:embed="rId1"/>
          <a:srcRect l="13333" t="24814" r="55833" b="44074"/>
          <a:stretch>
            <a:fillRect/>
          </a:stretch>
        </p:blipFill>
        <p:spPr>
          <a:xfrm>
            <a:off x="228600" y="609600"/>
            <a:ext cx="8726714"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Content Placeholder 2"/>
          <p:cNvSpPr>
            <a:spLocks noGrp="1"/>
          </p:cNvSpPr>
          <p:nvPr>
            <p:ph sz="quarter" idx="15"/>
          </p:nvPr>
        </p:nvSpPr>
        <p:spPr/>
        <p:txBody>
          <a:bodyPr/>
          <a:lstStyle/>
          <a:p>
            <a:endParaRPr lang="en-IN"/>
          </a:p>
        </p:txBody>
      </p:sp>
      <p:pic>
        <p:nvPicPr>
          <p:cNvPr id="4" name="Picture 3"/>
          <p:cNvPicPr>
            <a:picLocks noChangeAspect="1"/>
          </p:cNvPicPr>
          <p:nvPr/>
        </p:nvPicPr>
        <p:blipFill rotWithShape="1">
          <a:blip r:embed="rId1"/>
          <a:srcRect l="12500" t="24814" r="47500" b="45556"/>
          <a:stretch>
            <a:fillRect/>
          </a:stretch>
        </p:blipFill>
        <p:spPr>
          <a:xfrm>
            <a:off x="152400" y="1143000"/>
            <a:ext cx="8778240" cy="365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Content Placeholder 2"/>
          <p:cNvSpPr>
            <a:spLocks noGrp="1"/>
          </p:cNvSpPr>
          <p:nvPr>
            <p:ph sz="quarter" idx="15"/>
          </p:nvPr>
        </p:nvSpPr>
        <p:spPr/>
        <p:txBody>
          <a:bodyPr/>
          <a:lstStyle/>
          <a:p>
            <a:endParaRPr lang="en-IN"/>
          </a:p>
        </p:txBody>
      </p:sp>
      <p:pic>
        <p:nvPicPr>
          <p:cNvPr id="4" name="Picture 3"/>
          <p:cNvPicPr>
            <a:picLocks noChangeAspect="1"/>
          </p:cNvPicPr>
          <p:nvPr/>
        </p:nvPicPr>
        <p:blipFill rotWithShape="1">
          <a:blip r:embed="rId1"/>
          <a:srcRect l="14912" t="23948" r="57894" b="40951"/>
          <a:stretch>
            <a:fillRect/>
          </a:stretch>
        </p:blipFill>
        <p:spPr>
          <a:xfrm>
            <a:off x="445770" y="228600"/>
            <a:ext cx="7860030" cy="60851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lnSpcReduction="20000"/>
          </a:bodyPr>
          <a:lstStyle/>
          <a:p>
            <a:r>
              <a:rPr lang="en-US" dirty="0" smtClean="0"/>
              <a:t>Operational Customer Relationship Management System</a:t>
            </a:r>
            <a:endParaRPr lang="en-US" dirty="0"/>
          </a:p>
        </p:txBody>
      </p:sp>
      <p:sp>
        <p:nvSpPr>
          <p:cNvPr id="5" name="Text Placeholder 4"/>
          <p:cNvSpPr>
            <a:spLocks noGrp="1"/>
          </p:cNvSpPr>
          <p:nvPr>
            <p:ph type="body" sz="quarter" idx="14"/>
          </p:nvPr>
        </p:nvSpPr>
        <p:spPr/>
        <p:txBody>
          <a:bodyPr/>
          <a:lstStyle/>
          <a:p>
            <a:r>
              <a:rPr lang="en-US" dirty="0" smtClean="0"/>
              <a:t>12.2</a:t>
            </a:r>
            <a:endParaRPr lang="en-US" dirty="0"/>
          </a:p>
        </p:txBody>
      </p:sp>
      <p:sp>
        <p:nvSpPr>
          <p:cNvPr id="6" name="Content Placeholder 5"/>
          <p:cNvSpPr>
            <a:spLocks noGrp="1"/>
          </p:cNvSpPr>
          <p:nvPr>
            <p:ph sz="quarter" idx="15"/>
          </p:nvPr>
        </p:nvSpPr>
        <p:spPr/>
        <p:txBody>
          <a:bodyPr>
            <a:normAutofit/>
          </a:bodyPr>
          <a:lstStyle/>
          <a:p>
            <a:r>
              <a:rPr lang="en-US" dirty="0" smtClean="0"/>
              <a:t>Customer-Facing Applications</a:t>
            </a:r>
            <a:endParaRPr lang="en-US" dirty="0" smtClean="0"/>
          </a:p>
          <a:p>
            <a:r>
              <a:rPr lang="en-US" dirty="0" smtClean="0"/>
              <a:t>Customer-Touching Applications</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Rating Online </a:t>
            </a:r>
            <a:br>
              <a:rPr lang="en-US" dirty="0" smtClean="0"/>
            </a:br>
            <a:r>
              <a:rPr lang="en-US" dirty="0" smtClean="0"/>
              <a:t>Customer Service</a:t>
            </a:r>
            <a:endParaRPr lang="en-US" dirty="0" smtClean="0"/>
          </a:p>
          <a:p>
            <a:pPr lvl="1"/>
            <a:r>
              <a:rPr lang="en-US" dirty="0"/>
              <a:t>Why is it so valuable for </a:t>
            </a:r>
            <a:br>
              <a:rPr lang="en-US" dirty="0" smtClean="0"/>
            </a:br>
            <a:r>
              <a:rPr lang="en-US" dirty="0" smtClean="0"/>
              <a:t>an </a:t>
            </a:r>
            <a:r>
              <a:rPr lang="en-US" dirty="0"/>
              <a:t>online retailer to be </a:t>
            </a:r>
            <a:br>
              <a:rPr lang="en-US" dirty="0" smtClean="0"/>
            </a:br>
            <a:r>
              <a:rPr lang="en-US" dirty="0" smtClean="0"/>
              <a:t>able </a:t>
            </a:r>
            <a:r>
              <a:rPr lang="en-US" dirty="0"/>
              <a:t>to post </a:t>
            </a:r>
            <a:br>
              <a:rPr lang="en-US" dirty="0" smtClean="0"/>
            </a:br>
            <a:r>
              <a:rPr lang="en-US" dirty="0" err="1" smtClean="0"/>
              <a:t>StellaService’s</a:t>
            </a:r>
            <a:r>
              <a:rPr lang="en-US" dirty="0" smtClean="0"/>
              <a:t> </a:t>
            </a:r>
            <a:r>
              <a:rPr lang="en-US" dirty="0"/>
              <a:t>seal of </a:t>
            </a:r>
            <a:br>
              <a:rPr lang="en-US" dirty="0" smtClean="0"/>
            </a:br>
            <a:r>
              <a:rPr lang="en-US" dirty="0" smtClean="0"/>
              <a:t>approval </a:t>
            </a:r>
            <a:r>
              <a:rPr lang="en-US" dirty="0"/>
              <a:t>on its Web site and advertising materials?</a:t>
            </a:r>
            <a:endParaRPr lang="en-US" dirty="0"/>
          </a:p>
          <a:p>
            <a:pPr lvl="1"/>
            <a:r>
              <a:rPr lang="en-US" dirty="0"/>
              <a:t>Why doesn’t </a:t>
            </a:r>
            <a:r>
              <a:rPr lang="en-US" dirty="0" err="1"/>
              <a:t>StellaService</a:t>
            </a:r>
            <a:r>
              <a:rPr lang="en-US" dirty="0"/>
              <a:t> provide the same service for bricks-and-mortar retailers?</a:t>
            </a:r>
            <a:endParaRPr lang="en-US" dirty="0"/>
          </a:p>
        </p:txBody>
      </p:sp>
      <p:sp>
        <p:nvSpPr>
          <p:cNvPr id="4" name="Title 3"/>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1200" y="1295400"/>
            <a:ext cx="30099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lnSpcReduction="20000"/>
          </a:bodyPr>
          <a:lstStyle/>
          <a:p>
            <a:r>
              <a:rPr lang="en-US" dirty="0" smtClean="0"/>
              <a:t>Operational Customer Relationship Management System</a:t>
            </a:r>
            <a:endParaRPr lang="en-US" dirty="0"/>
          </a:p>
        </p:txBody>
      </p:sp>
      <p:sp>
        <p:nvSpPr>
          <p:cNvPr id="5" name="Text Placeholder 4"/>
          <p:cNvSpPr>
            <a:spLocks noGrp="1"/>
          </p:cNvSpPr>
          <p:nvPr>
            <p:ph type="body" sz="quarter" idx="14"/>
          </p:nvPr>
        </p:nvSpPr>
        <p:spPr/>
        <p:txBody>
          <a:bodyPr/>
          <a:lstStyle/>
          <a:p>
            <a:r>
              <a:rPr lang="en-US" dirty="0" smtClean="0"/>
              <a:t>12.2</a:t>
            </a:r>
            <a:endParaRPr lang="en-US" dirty="0"/>
          </a:p>
        </p:txBody>
      </p:sp>
      <p:sp>
        <p:nvSpPr>
          <p:cNvPr id="6" name="Content Placeholder 5"/>
          <p:cNvSpPr>
            <a:spLocks noGrp="1"/>
          </p:cNvSpPr>
          <p:nvPr>
            <p:ph sz="quarter" idx="15"/>
          </p:nvPr>
        </p:nvSpPr>
        <p:spPr>
          <a:xfrm>
            <a:off x="152400" y="1905000"/>
            <a:ext cx="8763000" cy="4343400"/>
          </a:xfrm>
        </p:spPr>
        <p:txBody>
          <a:bodyPr>
            <a:normAutofit fontScale="62500" lnSpcReduction="20000"/>
          </a:bodyPr>
          <a:lstStyle/>
          <a:p>
            <a:r>
              <a:rPr lang="en-US" b="1" dirty="0"/>
              <a:t>Operational CRM: </a:t>
            </a:r>
            <a:r>
              <a:rPr lang="en-US" dirty="0"/>
              <a:t>systems that support front-office business processes.</a:t>
            </a:r>
            <a:endParaRPr lang="en-US" dirty="0"/>
          </a:p>
          <a:p>
            <a:r>
              <a:rPr lang="en-US" b="1" dirty="0"/>
              <a:t>Front-Office Processes: </a:t>
            </a:r>
            <a:r>
              <a:rPr lang="en-US" dirty="0"/>
              <a:t>those processes that directly interact with customers (i.e., sales, marketing, and service</a:t>
            </a:r>
            <a:r>
              <a:rPr lang="en-US" dirty="0" smtClean="0"/>
              <a:t>).</a:t>
            </a:r>
            <a:endParaRPr lang="en-US" dirty="0" smtClean="0"/>
          </a:p>
          <a:p>
            <a:endParaRPr lang="en-US" dirty="0"/>
          </a:p>
          <a:p>
            <a:r>
              <a:rPr lang="en-US" b="1" dirty="0"/>
              <a:t>Two Major Components of Operational CRM:</a:t>
            </a:r>
            <a:endParaRPr lang="en-US" b="1" dirty="0"/>
          </a:p>
          <a:p>
            <a:pPr marL="514350" indent="-514350">
              <a:buFont typeface="+mj-lt"/>
              <a:buAutoNum type="arabicPeriod"/>
            </a:pPr>
            <a:r>
              <a:rPr lang="en-US" dirty="0"/>
              <a:t>Customer-Facing Applications</a:t>
            </a:r>
            <a:endParaRPr lang="en-US" dirty="0"/>
          </a:p>
          <a:p>
            <a:pPr marL="514350" indent="-514350">
              <a:buFont typeface="+mj-lt"/>
              <a:buAutoNum type="arabicPeriod"/>
            </a:pPr>
            <a:r>
              <a:rPr lang="en-US" dirty="0"/>
              <a:t>Customer-Touching Applications</a:t>
            </a:r>
            <a:endParaRPr lang="en-US" dirty="0"/>
          </a:p>
          <a:p>
            <a:pPr marL="0" indent="0">
              <a:spcBef>
                <a:spcPts val="0"/>
              </a:spcBef>
              <a:buNone/>
              <a:defRPr/>
            </a:pPr>
            <a:endParaRPr lang="en-US" b="1" dirty="0" smtClean="0"/>
          </a:p>
          <a:p>
            <a:pPr marL="0" indent="0">
              <a:spcBef>
                <a:spcPts val="0"/>
              </a:spcBef>
              <a:buNone/>
              <a:defRPr/>
            </a:pPr>
            <a:r>
              <a:rPr lang="en-US" b="1" dirty="0" smtClean="0"/>
              <a:t>Customer-Facing </a:t>
            </a:r>
            <a:r>
              <a:rPr lang="en-US" b="1" dirty="0"/>
              <a:t>Applications: </a:t>
            </a:r>
            <a:r>
              <a:rPr lang="en-US" dirty="0"/>
              <a:t>allow an organization’s sales, field service, and customer interaction center representatives interact directly with customers through customer service and support, sales force automation, marketing, and campaign management.</a:t>
            </a:r>
            <a:endParaRPr lang="en-US" dirty="0"/>
          </a:p>
          <a:p>
            <a:pPr marL="0" indent="0">
              <a:spcBef>
                <a:spcPts val="0"/>
              </a:spcBef>
              <a:buNone/>
              <a:defRPr/>
            </a:pPr>
            <a:r>
              <a:rPr lang="en-US" b="1" dirty="0"/>
              <a:t>Customer-Touching Applications: </a:t>
            </a:r>
            <a:r>
              <a:rPr lang="en-US" dirty="0"/>
              <a:t>(or electronic CRM e-CRM) customer self-help applications/technologies.</a:t>
            </a: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Customer Facing Applications</a:t>
            </a:r>
            <a:endParaRPr lang="en-US" dirty="0"/>
          </a:p>
        </p:txBody>
      </p:sp>
      <p:sp>
        <p:nvSpPr>
          <p:cNvPr id="6" name="Content Placeholder 5"/>
          <p:cNvSpPr>
            <a:spLocks noGrp="1"/>
          </p:cNvSpPr>
          <p:nvPr>
            <p:ph sz="quarter" idx="15"/>
          </p:nvPr>
        </p:nvSpPr>
        <p:spPr>
          <a:xfrm>
            <a:off x="381000" y="2133600"/>
            <a:ext cx="8229600" cy="4114800"/>
          </a:xfrm>
        </p:spPr>
        <p:txBody>
          <a:bodyPr>
            <a:normAutofit fontScale="77500" lnSpcReduction="20000"/>
          </a:bodyPr>
          <a:lstStyle/>
          <a:p>
            <a:pPr marL="0" indent="0">
              <a:spcBef>
                <a:spcPts val="0"/>
              </a:spcBef>
              <a:buNone/>
              <a:defRPr/>
            </a:pPr>
            <a:r>
              <a:rPr lang="en-US" b="1" dirty="0" smtClean="0"/>
              <a:t>Sales </a:t>
            </a:r>
            <a:r>
              <a:rPr lang="en-US" b="1" dirty="0"/>
              <a:t>Force Automation (SFA): </a:t>
            </a:r>
            <a:r>
              <a:rPr lang="en-US" dirty="0"/>
              <a:t>the component of an operational CRM system that automatically records all of the components in a sales transaction process.</a:t>
            </a:r>
            <a:endParaRPr lang="en-US" dirty="0"/>
          </a:p>
          <a:p>
            <a:pPr marL="0" indent="0">
              <a:spcBef>
                <a:spcPts val="0"/>
              </a:spcBef>
              <a:buNone/>
              <a:defRPr/>
            </a:pPr>
            <a:r>
              <a:rPr lang="en-US" b="1" dirty="0"/>
              <a:t>Marketing: </a:t>
            </a:r>
            <a:r>
              <a:rPr lang="en-US" dirty="0"/>
              <a:t>CRM Marketing applications use data mining to </a:t>
            </a:r>
            <a:r>
              <a:rPr lang="en-US" dirty="0" smtClean="0"/>
              <a:t>sift </a:t>
            </a:r>
            <a:r>
              <a:rPr lang="en-US" dirty="0"/>
              <a:t>through volumes of customer data</a:t>
            </a:r>
            <a:endParaRPr lang="en-US" dirty="0"/>
          </a:p>
          <a:p>
            <a:pPr marL="0" indent="0">
              <a:spcBef>
                <a:spcPts val="0"/>
              </a:spcBef>
              <a:buNone/>
              <a:defRPr/>
            </a:pPr>
            <a:r>
              <a:rPr lang="en-US" b="1" dirty="0"/>
              <a:t>Campaign Management: </a:t>
            </a:r>
            <a:r>
              <a:rPr lang="en-US" dirty="0"/>
              <a:t>applications that help organizations plan campaigns that send the right messages to the right people through the right channels (e.g., avoid targeting people who have opted out of receiving marketing communications).</a:t>
            </a:r>
            <a:endParaRPr lang="en-US" dirty="0"/>
          </a:p>
          <a:p>
            <a:pPr marL="0" indent="0">
              <a:spcBef>
                <a:spcPts val="0"/>
              </a:spcBef>
              <a:buNone/>
              <a:defRPr/>
            </a:pPr>
            <a:endParaRPr lang="en-US" dirty="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smtClean="0"/>
              <a:t>Customer Facing Applications: Customer </a:t>
            </a:r>
            <a:r>
              <a:rPr lang="en-US" dirty="0"/>
              <a:t>Service </a:t>
            </a:r>
            <a:r>
              <a:rPr lang="en-US" dirty="0" smtClean="0"/>
              <a:t>&amp; Support</a:t>
            </a:r>
            <a:endParaRPr lang="en-US" dirty="0"/>
          </a:p>
        </p:txBody>
      </p:sp>
      <p:sp>
        <p:nvSpPr>
          <p:cNvPr id="5" name="Content Placeholder 4"/>
          <p:cNvSpPr>
            <a:spLocks noGrp="1"/>
          </p:cNvSpPr>
          <p:nvPr>
            <p:ph sz="quarter" idx="15"/>
          </p:nvPr>
        </p:nvSpPr>
        <p:spPr/>
        <p:txBody>
          <a:bodyPr>
            <a:normAutofit/>
          </a:bodyPr>
          <a:lstStyle/>
          <a:p>
            <a:r>
              <a:rPr lang="en-US" dirty="0"/>
              <a:t>Customer Interaction Centers (CIC</a:t>
            </a:r>
            <a:r>
              <a:rPr lang="en-US" dirty="0" smtClean="0"/>
              <a:t>)</a:t>
            </a:r>
            <a:endParaRPr lang="en-US" dirty="0" smtClean="0"/>
          </a:p>
          <a:p>
            <a:r>
              <a:rPr lang="en-US" dirty="0" smtClean="0"/>
              <a:t>Call Center</a:t>
            </a:r>
            <a:endParaRPr lang="en-US" dirty="0" smtClean="0"/>
          </a:p>
          <a:p>
            <a:r>
              <a:rPr lang="en-US" dirty="0" smtClean="0"/>
              <a:t>Outbound Telesales</a:t>
            </a:r>
            <a:endParaRPr lang="en-US" dirty="0" smtClean="0"/>
          </a:p>
          <a:p>
            <a:r>
              <a:rPr lang="en-US" dirty="0" smtClean="0"/>
              <a:t>Inbound </a:t>
            </a:r>
            <a:r>
              <a:rPr lang="en-US" dirty="0" err="1" smtClean="0"/>
              <a:t>Teleservice</a:t>
            </a:r>
            <a:endParaRPr lang="en-US" dirty="0" smtClean="0"/>
          </a:p>
          <a:p>
            <a:r>
              <a:rPr lang="en-US" dirty="0" smtClean="0"/>
              <a:t>Information </a:t>
            </a:r>
            <a:r>
              <a:rPr lang="en-US" dirty="0"/>
              <a:t>Help </a:t>
            </a:r>
            <a:r>
              <a:rPr lang="en-US" dirty="0" smtClean="0"/>
              <a:t>Desk</a:t>
            </a:r>
            <a:endParaRPr lang="en-US" dirty="0" smtClean="0"/>
          </a:p>
          <a:p>
            <a:r>
              <a:rPr lang="en-US" dirty="0" smtClean="0"/>
              <a:t>Live Chat</a:t>
            </a:r>
            <a:endParaRPr lang="en-US"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7400" y="3352800"/>
            <a:ext cx="2943225" cy="253290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smtClean="0"/>
              <a:t>Customer Facing Applications: Customer </a:t>
            </a:r>
            <a:r>
              <a:rPr lang="en-US" dirty="0"/>
              <a:t>Service </a:t>
            </a:r>
            <a:r>
              <a:rPr lang="en-US" dirty="0" smtClean="0"/>
              <a:t>&amp; Support</a:t>
            </a:r>
            <a:endParaRPr lang="en-US" dirty="0"/>
          </a:p>
        </p:txBody>
      </p:sp>
      <p:sp>
        <p:nvSpPr>
          <p:cNvPr id="5" name="Content Placeholder 4"/>
          <p:cNvSpPr>
            <a:spLocks noGrp="1"/>
          </p:cNvSpPr>
          <p:nvPr>
            <p:ph sz="quarter" idx="15"/>
          </p:nvPr>
        </p:nvSpPr>
        <p:spPr>
          <a:xfrm>
            <a:off x="304800" y="1905000"/>
            <a:ext cx="8610600" cy="4724400"/>
          </a:xfrm>
        </p:spPr>
        <p:txBody>
          <a:bodyPr>
            <a:normAutofit fontScale="55000" lnSpcReduction="20000"/>
          </a:bodyPr>
          <a:lstStyle/>
          <a:p>
            <a:r>
              <a:rPr lang="en-US" b="1" dirty="0" smtClean="0"/>
              <a:t>Customer </a:t>
            </a:r>
            <a:r>
              <a:rPr lang="en-US" b="1" dirty="0"/>
              <a:t>Service and Support: </a:t>
            </a:r>
            <a:r>
              <a:rPr lang="en-US" dirty="0"/>
              <a:t>systems that automate service requests, complaints, product returns, and requests for information.</a:t>
            </a:r>
            <a:endParaRPr lang="en-US" dirty="0"/>
          </a:p>
          <a:p>
            <a:r>
              <a:rPr lang="en-US" b="1" dirty="0"/>
              <a:t>Customer Interaction Centers (CIC): </a:t>
            </a:r>
            <a:r>
              <a:rPr lang="en-US" dirty="0"/>
              <a:t>where organizational representatives use multiple channels such as the Web, telephone, fax, and face-to-face interactions to communicate with customers.</a:t>
            </a:r>
            <a:endParaRPr lang="en-US" dirty="0"/>
          </a:p>
          <a:p>
            <a:r>
              <a:rPr lang="en-US" b="1" dirty="0"/>
              <a:t>Call Center: </a:t>
            </a:r>
            <a:r>
              <a:rPr lang="en-US" dirty="0"/>
              <a:t>a centralized office set up to receive and transmit a large volume of requests by telephone.</a:t>
            </a:r>
            <a:endParaRPr lang="en-US" dirty="0"/>
          </a:p>
          <a:p>
            <a:r>
              <a:rPr lang="en-US" b="1" dirty="0" err="1"/>
              <a:t>Oubound</a:t>
            </a:r>
            <a:r>
              <a:rPr lang="en-US" b="1" dirty="0"/>
              <a:t> Telesales: </a:t>
            </a:r>
            <a:r>
              <a:rPr lang="en-US" dirty="0"/>
              <a:t>the CIC generates a call list for the sales team, whose members contact sales prospects.</a:t>
            </a:r>
            <a:endParaRPr lang="en-US" dirty="0"/>
          </a:p>
          <a:p>
            <a:r>
              <a:rPr lang="en-US" b="1" dirty="0"/>
              <a:t>Inbound </a:t>
            </a:r>
            <a:r>
              <a:rPr lang="en-US" b="1" dirty="0" err="1"/>
              <a:t>Teleservice</a:t>
            </a:r>
            <a:r>
              <a:rPr lang="en-US" b="1" dirty="0"/>
              <a:t>: </a:t>
            </a:r>
            <a:r>
              <a:rPr lang="en-US" dirty="0"/>
              <a:t>customers communicate directly with the CIC to initiate a sales order, inquire about products and services before placing an order, and obtain information about a transaction they have already made.</a:t>
            </a:r>
            <a:endParaRPr lang="en-US" dirty="0"/>
          </a:p>
          <a:p>
            <a:r>
              <a:rPr lang="en-US" b="1" dirty="0"/>
              <a:t>Information Help Desk: </a:t>
            </a:r>
            <a:r>
              <a:rPr lang="en-US" dirty="0"/>
              <a:t>assists customers with their questions concerning products or services, and it also processes customer complaints.</a:t>
            </a:r>
            <a:endParaRPr lang="en-US" dirty="0"/>
          </a:p>
          <a:p>
            <a:r>
              <a:rPr lang="en-US" b="1" dirty="0"/>
              <a:t>Live Chat: </a:t>
            </a:r>
            <a:r>
              <a:rPr lang="en-US" dirty="0"/>
              <a:t>allows customers to connect to a company representative and conduct an instant messaging session enabling the participants to share documents and photos.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a:t>Customer Facing Applications: </a:t>
            </a:r>
            <a:r>
              <a:rPr lang="en-US" dirty="0" smtClean="0"/>
              <a:t> Sales </a:t>
            </a:r>
            <a:r>
              <a:rPr lang="en-US" dirty="0"/>
              <a:t>Force </a:t>
            </a:r>
            <a:r>
              <a:rPr lang="en-US" dirty="0" smtClean="0"/>
              <a:t>Automation</a:t>
            </a:r>
            <a:endParaRPr lang="en-US" dirty="0"/>
          </a:p>
        </p:txBody>
      </p:sp>
      <p:sp>
        <p:nvSpPr>
          <p:cNvPr id="5" name="Content Placeholder 4"/>
          <p:cNvSpPr>
            <a:spLocks noGrp="1"/>
          </p:cNvSpPr>
          <p:nvPr>
            <p:ph sz="quarter" idx="15"/>
          </p:nvPr>
        </p:nvSpPr>
        <p:spPr/>
        <p:txBody>
          <a:bodyPr>
            <a:normAutofit/>
          </a:bodyPr>
          <a:lstStyle/>
          <a:p>
            <a:r>
              <a:rPr lang="en-US" dirty="0"/>
              <a:t>Contact Management </a:t>
            </a:r>
            <a:r>
              <a:rPr lang="en-US" dirty="0" smtClean="0"/>
              <a:t>System</a:t>
            </a:r>
            <a:endParaRPr lang="en-US" dirty="0" smtClean="0"/>
          </a:p>
          <a:p>
            <a:r>
              <a:rPr lang="en-US" dirty="0" smtClean="0"/>
              <a:t>Sales </a:t>
            </a:r>
            <a:r>
              <a:rPr lang="en-US" dirty="0"/>
              <a:t>Lead Tracking </a:t>
            </a:r>
            <a:r>
              <a:rPr lang="en-US" dirty="0" smtClean="0"/>
              <a:t>System</a:t>
            </a:r>
            <a:endParaRPr lang="en-US" dirty="0" smtClean="0"/>
          </a:p>
          <a:p>
            <a:r>
              <a:rPr lang="en-US" dirty="0" smtClean="0"/>
              <a:t>Sales </a:t>
            </a:r>
            <a:r>
              <a:rPr lang="en-US" dirty="0"/>
              <a:t>Forecasting </a:t>
            </a:r>
            <a:r>
              <a:rPr lang="en-US" dirty="0" smtClean="0"/>
              <a:t>System</a:t>
            </a:r>
            <a:endParaRPr lang="en-US" dirty="0" smtClean="0"/>
          </a:p>
          <a:p>
            <a:r>
              <a:rPr lang="en-US" dirty="0" smtClean="0"/>
              <a:t>Product </a:t>
            </a:r>
            <a:r>
              <a:rPr lang="en-US" dirty="0"/>
              <a:t>Knowledge </a:t>
            </a:r>
            <a:r>
              <a:rPr lang="en-US" dirty="0" smtClean="0"/>
              <a:t>System</a:t>
            </a:r>
            <a:endParaRPr lang="en-US" dirty="0" smtClean="0"/>
          </a:p>
          <a:p>
            <a:r>
              <a:rPr lang="en-US" dirty="0" smtClean="0"/>
              <a:t>Configurator</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a:t>Customer Facing Applications: </a:t>
            </a:r>
            <a:r>
              <a:rPr lang="en-US" dirty="0" smtClean="0"/>
              <a:t> Sales </a:t>
            </a:r>
            <a:r>
              <a:rPr lang="en-US" dirty="0"/>
              <a:t>Force </a:t>
            </a:r>
            <a:r>
              <a:rPr lang="en-US" dirty="0" smtClean="0"/>
              <a:t>Automation</a:t>
            </a:r>
            <a:endParaRPr lang="en-US" dirty="0"/>
          </a:p>
        </p:txBody>
      </p:sp>
      <p:sp>
        <p:nvSpPr>
          <p:cNvPr id="5" name="Content Placeholder 4"/>
          <p:cNvSpPr>
            <a:spLocks noGrp="1"/>
          </p:cNvSpPr>
          <p:nvPr>
            <p:ph sz="quarter" idx="15"/>
          </p:nvPr>
        </p:nvSpPr>
        <p:spPr>
          <a:xfrm>
            <a:off x="152400" y="1905000"/>
            <a:ext cx="8686800" cy="4343400"/>
          </a:xfrm>
        </p:spPr>
        <p:txBody>
          <a:bodyPr>
            <a:normAutofit fontScale="55000" lnSpcReduction="20000"/>
          </a:bodyPr>
          <a:lstStyle/>
          <a:p>
            <a:r>
              <a:rPr lang="en-US" b="1" dirty="0" smtClean="0"/>
              <a:t>Sales </a:t>
            </a:r>
            <a:r>
              <a:rPr lang="en-US" b="1" dirty="0"/>
              <a:t>Force Automation (SFA): </a:t>
            </a:r>
            <a:r>
              <a:rPr lang="en-US" dirty="0"/>
              <a:t>the component of an operational CRM system that automatically records all of the components in a sales transaction process.</a:t>
            </a:r>
            <a:endParaRPr lang="en-US" dirty="0"/>
          </a:p>
          <a:p>
            <a:r>
              <a:rPr lang="en-US" b="1" dirty="0"/>
              <a:t>Contact Management System: </a:t>
            </a:r>
            <a:r>
              <a:rPr lang="en-US" dirty="0"/>
              <a:t>tracks all communications between the company and the customer, the purpose of each communication, and any necessary follow-up which eliminates duplicated contacts and redundancy, which in turn reduces the risk of irritating customers.</a:t>
            </a:r>
            <a:endParaRPr lang="en-US" dirty="0"/>
          </a:p>
          <a:p>
            <a:r>
              <a:rPr lang="en-US" b="1" dirty="0"/>
              <a:t>Sales Lead Tracking System: </a:t>
            </a:r>
            <a:r>
              <a:rPr lang="en-US" dirty="0"/>
              <a:t>lists potential customers or customers who have purchased related products; that is, products similar to those that the salesperson is trying to sell to the customer.</a:t>
            </a:r>
            <a:endParaRPr lang="en-US" dirty="0"/>
          </a:p>
          <a:p>
            <a:r>
              <a:rPr lang="en-US" b="1" dirty="0"/>
              <a:t>Sales Forecasting System: </a:t>
            </a:r>
            <a:r>
              <a:rPr lang="en-US" dirty="0"/>
              <a:t>a mathematical technique for estimating future sales.</a:t>
            </a:r>
            <a:endParaRPr lang="en-US" dirty="0"/>
          </a:p>
          <a:p>
            <a:r>
              <a:rPr lang="en-US" b="1" dirty="0"/>
              <a:t>Product Knowledge System: </a:t>
            </a:r>
            <a:r>
              <a:rPr lang="en-US" dirty="0"/>
              <a:t>a comprehensive source of information regarding products and services.</a:t>
            </a:r>
            <a:endParaRPr lang="en-US" dirty="0"/>
          </a:p>
          <a:p>
            <a:r>
              <a:rPr lang="en-US" b="1" dirty="0"/>
              <a:t>Configurator: </a:t>
            </a:r>
            <a:r>
              <a:rPr lang="en-US" dirty="0"/>
              <a:t>an online product-building feature that enables customers to model the product to meet their specific needs.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a:bodyPr>
          <a:lstStyle/>
          <a:p>
            <a:r>
              <a:rPr lang="en-US" dirty="0"/>
              <a:t>Customer Facing Applications: </a:t>
            </a:r>
            <a:r>
              <a:rPr lang="en-US" dirty="0" smtClean="0"/>
              <a:t>Marketing</a:t>
            </a:r>
            <a:endParaRPr lang="en-US" dirty="0"/>
          </a:p>
        </p:txBody>
      </p:sp>
      <p:sp>
        <p:nvSpPr>
          <p:cNvPr id="5" name="Content Placeholder 4"/>
          <p:cNvSpPr>
            <a:spLocks noGrp="1"/>
          </p:cNvSpPr>
          <p:nvPr>
            <p:ph sz="quarter" idx="15"/>
          </p:nvPr>
        </p:nvSpPr>
        <p:spPr>
          <a:xfrm>
            <a:off x="381000" y="1981200"/>
            <a:ext cx="8610600" cy="4724400"/>
          </a:xfrm>
        </p:spPr>
        <p:txBody>
          <a:bodyPr>
            <a:normAutofit fontScale="70000" lnSpcReduction="20000"/>
          </a:bodyPr>
          <a:lstStyle/>
          <a:p>
            <a:r>
              <a:rPr lang="en-US" b="1" dirty="0" smtClean="0"/>
              <a:t>Marketing</a:t>
            </a:r>
            <a:r>
              <a:rPr lang="en-US" b="1" dirty="0"/>
              <a:t>: </a:t>
            </a:r>
            <a:r>
              <a:rPr lang="en-US" dirty="0"/>
              <a:t>CRM Marketing applications use data mining to sift through volumes of customer data</a:t>
            </a:r>
            <a:endParaRPr lang="en-US" dirty="0"/>
          </a:p>
          <a:p>
            <a:r>
              <a:rPr lang="en-US" b="1" dirty="0"/>
              <a:t>Data Mining: </a:t>
            </a:r>
            <a:r>
              <a:rPr lang="en-US" dirty="0"/>
              <a:t>develops a purchasing profile or snapshot of a consumer’s buying habits that may lead to additional sales through cross-selling, upselling, and bundling.</a:t>
            </a:r>
            <a:endParaRPr lang="en-US" dirty="0"/>
          </a:p>
          <a:p>
            <a:r>
              <a:rPr lang="en-US" b="1" dirty="0"/>
              <a:t>Cross-Selling: </a:t>
            </a:r>
            <a:r>
              <a:rPr lang="en-US" dirty="0"/>
              <a:t>the marketing of additional related products to customers based on a previous purchase.</a:t>
            </a:r>
            <a:endParaRPr lang="en-US" dirty="0"/>
          </a:p>
          <a:p>
            <a:r>
              <a:rPr lang="en-US" b="1" dirty="0"/>
              <a:t>Upselling: </a:t>
            </a:r>
            <a:r>
              <a:rPr lang="en-US" dirty="0"/>
              <a:t>a strategy in which the salesperson provides customers with the opportunity to purchase related products or services of greater value in place of, or along with, the consumer’s initial product or service selection.</a:t>
            </a:r>
            <a:endParaRPr lang="en-US" dirty="0"/>
          </a:p>
          <a:p>
            <a:r>
              <a:rPr lang="en-US" b="1" dirty="0"/>
              <a:t>Bundling: </a:t>
            </a:r>
            <a:r>
              <a:rPr lang="en-US" dirty="0"/>
              <a:t>is a form of cross-selling in which a business sells a group of products or services together at a lower price than their combined individual prices.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a:t>Customer Facing Applications: </a:t>
            </a:r>
            <a:r>
              <a:rPr lang="en-US" dirty="0" smtClean="0"/>
              <a:t>Campaign Management</a:t>
            </a:r>
            <a:endParaRPr lang="en-US" dirty="0"/>
          </a:p>
        </p:txBody>
      </p:sp>
      <p:sp>
        <p:nvSpPr>
          <p:cNvPr id="5" name="Content Placeholder 4"/>
          <p:cNvSpPr>
            <a:spLocks noGrp="1"/>
          </p:cNvSpPr>
          <p:nvPr>
            <p:ph sz="quarter" idx="15"/>
          </p:nvPr>
        </p:nvSpPr>
        <p:spPr/>
        <p:txBody>
          <a:bodyPr/>
          <a:lstStyle/>
          <a:p>
            <a:r>
              <a:rPr lang="en-US" b="1" dirty="0"/>
              <a:t>Campaign Management: </a:t>
            </a:r>
            <a:r>
              <a:rPr lang="en-US" dirty="0"/>
              <a:t>applications that help organizations plan campaigns that </a:t>
            </a:r>
            <a:r>
              <a:rPr lang="en-US" dirty="0" smtClean="0"/>
              <a:t>send</a:t>
            </a:r>
            <a:endParaRPr lang="en-US" dirty="0" smtClean="0"/>
          </a:p>
          <a:p>
            <a:pPr lvl="1"/>
            <a:r>
              <a:rPr lang="en-US" dirty="0" smtClean="0"/>
              <a:t>Right messages</a:t>
            </a:r>
            <a:endParaRPr lang="en-US" dirty="0" smtClean="0"/>
          </a:p>
          <a:p>
            <a:pPr lvl="1"/>
            <a:r>
              <a:rPr lang="en-US" dirty="0" smtClean="0"/>
              <a:t>Right people</a:t>
            </a:r>
            <a:endParaRPr lang="en-US" dirty="0" smtClean="0"/>
          </a:p>
          <a:p>
            <a:pPr lvl="1"/>
            <a:r>
              <a:rPr lang="en-US" dirty="0" smtClean="0"/>
              <a:t>Right channels</a:t>
            </a:r>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a:bodyPr>
          <a:lstStyle/>
          <a:p>
            <a:r>
              <a:rPr lang="en-US" dirty="0"/>
              <a:t>Customer Facing Applications: </a:t>
            </a:r>
            <a:r>
              <a:rPr lang="en-US" dirty="0" smtClean="0"/>
              <a:t>Campaign Management</a:t>
            </a:r>
            <a:endParaRPr lang="en-US" dirty="0"/>
          </a:p>
        </p:txBody>
      </p:sp>
      <p:sp>
        <p:nvSpPr>
          <p:cNvPr id="5" name="Content Placeholder 4"/>
          <p:cNvSpPr>
            <a:spLocks noGrp="1"/>
          </p:cNvSpPr>
          <p:nvPr>
            <p:ph sz="quarter" idx="15"/>
          </p:nvPr>
        </p:nvSpPr>
        <p:spPr/>
        <p:txBody>
          <a:bodyPr>
            <a:normAutofit lnSpcReduction="10000"/>
          </a:bodyPr>
          <a:lstStyle/>
          <a:p>
            <a:r>
              <a:rPr lang="en-US" b="1" dirty="0" smtClean="0"/>
              <a:t>Campaign </a:t>
            </a:r>
            <a:r>
              <a:rPr lang="en-US" b="1" dirty="0"/>
              <a:t>Management: </a:t>
            </a:r>
            <a:r>
              <a:rPr lang="en-US" dirty="0"/>
              <a:t>applications that help organizations plan campaigns that send the right messages to the right people through the right channels (e.g., avoid targeting people who have opted out of receiving marketing communications).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Customer Touching Applications</a:t>
            </a:r>
            <a:endParaRPr lang="en-US" dirty="0"/>
          </a:p>
        </p:txBody>
      </p:sp>
      <p:sp>
        <p:nvSpPr>
          <p:cNvPr id="6" name="Content Placeholder 5"/>
          <p:cNvSpPr>
            <a:spLocks noGrp="1"/>
          </p:cNvSpPr>
          <p:nvPr>
            <p:ph sz="quarter" idx="15"/>
          </p:nvPr>
        </p:nvSpPr>
        <p:spPr/>
        <p:txBody>
          <a:bodyPr>
            <a:normAutofit fontScale="85000" lnSpcReduction="20000"/>
          </a:bodyPr>
          <a:lstStyle/>
          <a:p>
            <a:r>
              <a:rPr lang="en-US" dirty="0" smtClean="0"/>
              <a:t>Search &amp; Comparison Capabilities</a:t>
            </a:r>
            <a:endParaRPr lang="en-US" dirty="0" smtClean="0"/>
          </a:p>
          <a:p>
            <a:r>
              <a:rPr lang="en-US" dirty="0" smtClean="0"/>
              <a:t>Technical </a:t>
            </a:r>
            <a:r>
              <a:rPr lang="en-US" dirty="0"/>
              <a:t>and Other Information and </a:t>
            </a:r>
            <a:r>
              <a:rPr lang="en-US" dirty="0" smtClean="0"/>
              <a:t>Services</a:t>
            </a:r>
            <a:endParaRPr lang="en-US" dirty="0" smtClean="0"/>
          </a:p>
          <a:p>
            <a:r>
              <a:rPr lang="en-US" dirty="0" smtClean="0"/>
              <a:t>Customized </a:t>
            </a:r>
            <a:r>
              <a:rPr lang="en-US" dirty="0"/>
              <a:t>Products and </a:t>
            </a:r>
            <a:r>
              <a:rPr lang="en-US" dirty="0" smtClean="0"/>
              <a:t>Services</a:t>
            </a:r>
            <a:endParaRPr lang="en-US" dirty="0" smtClean="0"/>
          </a:p>
          <a:p>
            <a:r>
              <a:rPr lang="en-US" dirty="0" smtClean="0"/>
              <a:t>Mass Customization</a:t>
            </a:r>
            <a:endParaRPr lang="en-US" dirty="0" smtClean="0"/>
          </a:p>
          <a:p>
            <a:r>
              <a:rPr lang="en-US" dirty="0" smtClean="0"/>
              <a:t>Personalized </a:t>
            </a:r>
            <a:r>
              <a:rPr lang="en-US" dirty="0"/>
              <a:t>Web </a:t>
            </a:r>
            <a:r>
              <a:rPr lang="en-US" dirty="0" smtClean="0"/>
              <a:t>Pages</a:t>
            </a:r>
            <a:endParaRPr lang="en-US" dirty="0" smtClean="0"/>
          </a:p>
          <a:p>
            <a:r>
              <a:rPr lang="en-US" dirty="0" smtClean="0"/>
              <a:t>Frequently </a:t>
            </a:r>
            <a:r>
              <a:rPr lang="en-US" dirty="0"/>
              <a:t>Asked Questions (</a:t>
            </a:r>
            <a:r>
              <a:rPr lang="en-US" dirty="0" smtClean="0"/>
              <a:t>FAQs)</a:t>
            </a:r>
            <a:endParaRPr lang="en-US" dirty="0"/>
          </a:p>
          <a:p>
            <a:r>
              <a:rPr lang="en-US" dirty="0"/>
              <a:t>E-mail and Automated </a:t>
            </a:r>
            <a:r>
              <a:rPr lang="en-US" dirty="0" smtClean="0"/>
              <a:t>Response</a:t>
            </a:r>
            <a:endParaRPr lang="en-US" dirty="0" smtClean="0"/>
          </a:p>
          <a:p>
            <a:r>
              <a:rPr lang="en-US" dirty="0" smtClean="0"/>
              <a:t>Loyalty Programs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011" y="0"/>
            <a:ext cx="11506200" cy="1676400"/>
          </a:xfrm>
        </p:spPr>
        <p:txBody>
          <a:bodyPr>
            <a:normAutofit/>
          </a:bodyPr>
          <a:lstStyle/>
          <a:p>
            <a:r>
              <a:rPr lang="en-US" dirty="0" smtClean="0"/>
              <a:t>Defining Customer Relationship Management</a:t>
            </a:r>
            <a:endParaRPr lang="en-US" dirty="0"/>
          </a:p>
        </p:txBody>
      </p:sp>
      <p:sp>
        <p:nvSpPr>
          <p:cNvPr id="6" name="Content Placeholder 5"/>
          <p:cNvSpPr>
            <a:spLocks noGrp="1"/>
          </p:cNvSpPr>
          <p:nvPr>
            <p:ph sz="quarter" idx="15"/>
          </p:nvPr>
        </p:nvSpPr>
        <p:spPr>
          <a:xfrm>
            <a:off x="228600" y="1905000"/>
            <a:ext cx="8610600" cy="4800600"/>
          </a:xfrm>
        </p:spPr>
        <p:txBody>
          <a:bodyPr>
            <a:noAutofit/>
          </a:bodyPr>
          <a:lstStyle/>
          <a:p>
            <a:r>
              <a:rPr lang="en-US" sz="1500" b="1" dirty="0"/>
              <a:t>Customer Touch Points: </a:t>
            </a:r>
            <a:r>
              <a:rPr lang="en-US" sz="1500" dirty="0"/>
              <a:t>the numerous and diverse interactions organizations have with their customers including traditional customer touch points such as telephone contact, direct mailings, and actual physical interactions with customers during their visits to a store and the additional touch points that occur through organizational CRM systems such as e-mail, Web sites, and communications via smartphones.</a:t>
            </a:r>
            <a:endParaRPr lang="en-US" sz="1500" dirty="0"/>
          </a:p>
          <a:p>
            <a:r>
              <a:rPr lang="en-US" sz="1500" b="1" dirty="0"/>
              <a:t>Data Consolidation: </a:t>
            </a:r>
            <a:r>
              <a:rPr lang="en-US" sz="1500" dirty="0"/>
              <a:t>the organization’s CRM systems must manage customer data effectively with modern interconnected systems built around a data warehouse to make all customer-related data available to every unit of the business.</a:t>
            </a:r>
            <a:endParaRPr lang="en-US" sz="1500" dirty="0"/>
          </a:p>
          <a:p>
            <a:r>
              <a:rPr lang="en-US" sz="1500" b="1" dirty="0"/>
              <a:t>360° Data View Customer: </a:t>
            </a:r>
            <a:r>
              <a:rPr lang="en-US" sz="1500" dirty="0"/>
              <a:t>complete data set on each customer that allows a company can enhance its relationship with its customers and ultimately make more productive and profitable decisions.</a:t>
            </a:r>
            <a:endParaRPr lang="en-US" sz="1500" dirty="0"/>
          </a:p>
          <a:p>
            <a:r>
              <a:rPr lang="en-US" sz="1500" dirty="0"/>
              <a:t>-----------------</a:t>
            </a:r>
            <a:endParaRPr lang="en-US" sz="1500" dirty="0"/>
          </a:p>
          <a:p>
            <a:pPr marL="171450" indent="-171450"/>
            <a:r>
              <a:rPr lang="en-US" sz="1500" dirty="0"/>
              <a:t>Data consolidation and the 360° view of the customer enable the organization’s functional areas to readily share information about customers which leads to collaborative CRM. </a:t>
            </a:r>
            <a:endParaRPr lang="en-US" sz="1500" dirty="0"/>
          </a:p>
          <a:p>
            <a:r>
              <a:rPr lang="en-US" sz="1500" b="1" dirty="0"/>
              <a:t>Collaborative CRM Systems: </a:t>
            </a:r>
            <a:r>
              <a:rPr lang="en-US" sz="1500" dirty="0"/>
              <a:t>provide effective and efficient interactive communication in all aspects of marketing, sales, and customer support with the customer throughout the entire organization.</a:t>
            </a:r>
            <a:endParaRPr lang="en-US" sz="15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Customer Touching Applications</a:t>
            </a:r>
            <a:endParaRPr lang="en-US" dirty="0"/>
          </a:p>
        </p:txBody>
      </p:sp>
      <p:sp>
        <p:nvSpPr>
          <p:cNvPr id="6" name="Content Placeholder 5"/>
          <p:cNvSpPr>
            <a:spLocks noGrp="1"/>
          </p:cNvSpPr>
          <p:nvPr>
            <p:ph sz="quarter" idx="15"/>
          </p:nvPr>
        </p:nvSpPr>
        <p:spPr>
          <a:xfrm>
            <a:off x="304800" y="1905000"/>
            <a:ext cx="8686800" cy="4724400"/>
          </a:xfrm>
        </p:spPr>
        <p:txBody>
          <a:bodyPr>
            <a:normAutofit fontScale="55000" lnSpcReduction="20000"/>
          </a:bodyPr>
          <a:lstStyle/>
          <a:p>
            <a:r>
              <a:rPr lang="en-US" b="1" dirty="0"/>
              <a:t>Customer-Touching Applications: </a:t>
            </a:r>
            <a:r>
              <a:rPr lang="en-US" dirty="0"/>
              <a:t>(or electronic CRM e-CRM) customer self-help applications/technologies.</a:t>
            </a:r>
            <a:endParaRPr lang="en-US" dirty="0"/>
          </a:p>
          <a:p>
            <a:r>
              <a:rPr lang="en-US" dirty="0"/>
              <a:t>-----------------</a:t>
            </a:r>
            <a:endParaRPr lang="en-US" dirty="0"/>
          </a:p>
          <a:p>
            <a:r>
              <a:rPr lang="en-US" b="1" dirty="0"/>
              <a:t>Search and Comparison Capabilities: </a:t>
            </a:r>
            <a:r>
              <a:rPr lang="en-US" dirty="0"/>
              <a:t>search and comparison capabilities offered to customers by online stores, online malls, and independent comparison Web sites.</a:t>
            </a:r>
            <a:endParaRPr lang="en-US" dirty="0"/>
          </a:p>
          <a:p>
            <a:r>
              <a:rPr lang="en-US" b="1" dirty="0"/>
              <a:t>Technical and Other Information and Services:  </a:t>
            </a:r>
            <a:r>
              <a:rPr lang="en-US" dirty="0"/>
              <a:t>personalized experiences offered by organizations to induce customers to make purchases or to remain loyal (e.g., allowing customers to download product manuals; providing detailed technical information, maintenance information, and replacement parts to customers).</a:t>
            </a:r>
            <a:endParaRPr lang="en-US" dirty="0"/>
          </a:p>
          <a:p>
            <a:r>
              <a:rPr lang="en-US" b="1" dirty="0"/>
              <a:t>Customized Products and Services: </a:t>
            </a:r>
            <a:r>
              <a:rPr lang="en-US" dirty="0"/>
              <a:t>offering customers the ability to </a:t>
            </a:r>
            <a:r>
              <a:rPr lang="en-US" dirty="0" err="1"/>
              <a:t>custimize</a:t>
            </a:r>
            <a:r>
              <a:rPr lang="en-US" dirty="0"/>
              <a:t> products, view account balances, check shipping status of an order, etc.</a:t>
            </a:r>
            <a:endParaRPr lang="en-US" dirty="0"/>
          </a:p>
          <a:p>
            <a:r>
              <a:rPr lang="en-US" b="1" dirty="0"/>
              <a:t>Mass Customization: </a:t>
            </a:r>
            <a:r>
              <a:rPr lang="en-US" dirty="0"/>
              <a:t>a process in which customers can configure their own products (e.g., customized computer systems from Dell</a:t>
            </a:r>
            <a:r>
              <a:rPr lang="en-US" dirty="0" smtClean="0"/>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Customer Touching Applications</a:t>
            </a:r>
            <a:endParaRPr lang="en-US" dirty="0"/>
          </a:p>
        </p:txBody>
      </p:sp>
      <p:sp>
        <p:nvSpPr>
          <p:cNvPr id="6" name="Content Placeholder 5"/>
          <p:cNvSpPr>
            <a:spLocks noGrp="1"/>
          </p:cNvSpPr>
          <p:nvPr>
            <p:ph sz="quarter" idx="15"/>
          </p:nvPr>
        </p:nvSpPr>
        <p:spPr>
          <a:xfrm>
            <a:off x="304800" y="1905000"/>
            <a:ext cx="8686800" cy="4724400"/>
          </a:xfrm>
        </p:spPr>
        <p:txBody>
          <a:bodyPr>
            <a:normAutofit fontScale="62500" lnSpcReduction="20000"/>
          </a:bodyPr>
          <a:lstStyle/>
          <a:p>
            <a:r>
              <a:rPr lang="en-US" b="1" dirty="0" smtClean="0"/>
              <a:t>Personalized </a:t>
            </a:r>
            <a:r>
              <a:rPr lang="en-US" b="1" dirty="0"/>
              <a:t>Web Pages: </a:t>
            </a:r>
            <a:r>
              <a:rPr lang="en-US" dirty="0"/>
              <a:t>organizations permit their customers to create personalized Web pages used to record purchases and preferences, as well as problems and requests.</a:t>
            </a:r>
            <a:endParaRPr lang="en-US" dirty="0"/>
          </a:p>
          <a:p>
            <a:r>
              <a:rPr lang="en-US" b="1" dirty="0"/>
              <a:t>Frequently Asked Questions (FAQs): </a:t>
            </a:r>
            <a:r>
              <a:rPr lang="en-US" dirty="0"/>
              <a:t>a simple tool for answering repetitive customer queries and when customers find the information they need by using FAQs the need to communicate with an actual person is eliminated.</a:t>
            </a:r>
            <a:endParaRPr lang="en-US" dirty="0"/>
          </a:p>
          <a:p>
            <a:r>
              <a:rPr lang="en-US" b="1" dirty="0"/>
              <a:t>E-mail and Automated Response: </a:t>
            </a:r>
            <a:r>
              <a:rPr lang="en-US" dirty="0"/>
              <a:t>the most popular tool for customer service, inexpensive, fast, and companies use e-mail not only to answer customer inquiries but also to disseminate information, send alerts and product information, and conduct correspondence on any topic.</a:t>
            </a:r>
            <a:endParaRPr lang="en-US" dirty="0"/>
          </a:p>
          <a:p>
            <a:r>
              <a:rPr lang="en-US" b="1" dirty="0"/>
              <a:t>Loyalty Programs: </a:t>
            </a:r>
            <a:r>
              <a:rPr lang="en-US" dirty="0"/>
              <a:t>programs that recognize customers who repeatedly use a </a:t>
            </a:r>
            <a:r>
              <a:rPr lang="en-US" dirty="0" smtClean="0"/>
              <a:t>vendor’s products </a:t>
            </a:r>
            <a:r>
              <a:rPr lang="en-US" dirty="0"/>
              <a:t>or services.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10000"/>
          </a:bodyPr>
          <a:lstStyle/>
          <a:p>
            <a:r>
              <a:rPr lang="en-US" dirty="0" smtClean="0"/>
              <a:t>Analytical Customer Relationship Management (CRM) Systems</a:t>
            </a:r>
            <a:endParaRPr lang="en-US" dirty="0"/>
          </a:p>
        </p:txBody>
      </p:sp>
      <p:sp>
        <p:nvSpPr>
          <p:cNvPr id="6" name="Content Placeholder 5"/>
          <p:cNvSpPr>
            <a:spLocks noGrp="1"/>
          </p:cNvSpPr>
          <p:nvPr>
            <p:ph sz="quarter" idx="15"/>
          </p:nvPr>
        </p:nvSpPr>
        <p:spPr/>
        <p:txBody>
          <a:bodyPr>
            <a:normAutofit fontScale="85000" lnSpcReduction="10000"/>
          </a:bodyPr>
          <a:lstStyle/>
          <a:p>
            <a:pPr marL="0" indent="0">
              <a:buNone/>
            </a:pPr>
            <a:r>
              <a:rPr lang="en-US" b="1" dirty="0"/>
              <a:t>Analytical CRM Systems Analyze Customer Data for:</a:t>
            </a:r>
            <a:endParaRPr lang="en-US" b="1" dirty="0"/>
          </a:p>
          <a:p>
            <a:r>
              <a:rPr lang="en-US" dirty="0" smtClean="0"/>
              <a:t>Targeted </a:t>
            </a:r>
            <a:r>
              <a:rPr lang="en-US" dirty="0"/>
              <a:t>marketing campaigns</a:t>
            </a:r>
            <a:endParaRPr lang="en-US" dirty="0"/>
          </a:p>
          <a:p>
            <a:r>
              <a:rPr lang="en-US" dirty="0"/>
              <a:t>Increasing customer acquisition, cross-selling, and upselling</a:t>
            </a:r>
            <a:endParaRPr lang="en-US" dirty="0"/>
          </a:p>
          <a:p>
            <a:r>
              <a:rPr lang="en-US" dirty="0" smtClean="0"/>
              <a:t>Products </a:t>
            </a:r>
            <a:r>
              <a:rPr lang="en-US" dirty="0"/>
              <a:t>and services </a:t>
            </a:r>
            <a:r>
              <a:rPr lang="en-US" dirty="0" smtClean="0"/>
              <a:t>decision support </a:t>
            </a:r>
            <a:endParaRPr lang="en-US" dirty="0" smtClean="0"/>
          </a:p>
          <a:p>
            <a:r>
              <a:rPr lang="en-US" dirty="0" smtClean="0"/>
              <a:t>Financial forecasting</a:t>
            </a:r>
            <a:endParaRPr lang="en-US" dirty="0" smtClean="0"/>
          </a:p>
          <a:p>
            <a:r>
              <a:rPr lang="en-US" dirty="0" smtClean="0"/>
              <a:t>Customer </a:t>
            </a:r>
            <a:r>
              <a:rPr lang="en-US" dirty="0"/>
              <a:t>profitability analysis</a:t>
            </a:r>
            <a:endParaRPr lang="en-US" dirty="0"/>
          </a:p>
          <a:p>
            <a:endParaRPr lang="en-US" dirty="0" smtClean="0"/>
          </a:p>
          <a:p>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10000"/>
          </a:bodyPr>
          <a:lstStyle/>
          <a:p>
            <a:r>
              <a:rPr lang="en-US" dirty="0" smtClean="0"/>
              <a:t>Analytical Customer Relationship Management (CRM) Systems</a:t>
            </a:r>
            <a:endParaRPr lang="en-US" dirty="0"/>
          </a:p>
        </p:txBody>
      </p:sp>
      <p:sp>
        <p:nvSpPr>
          <p:cNvPr id="6" name="Content Placeholder 5"/>
          <p:cNvSpPr>
            <a:spLocks noGrp="1"/>
          </p:cNvSpPr>
          <p:nvPr>
            <p:ph sz="quarter" idx="15"/>
          </p:nvPr>
        </p:nvSpPr>
        <p:spPr>
          <a:xfrm>
            <a:off x="228600" y="1905000"/>
            <a:ext cx="8610600" cy="4343400"/>
          </a:xfrm>
        </p:spPr>
        <p:txBody>
          <a:bodyPr>
            <a:normAutofit fontScale="85000" lnSpcReduction="10000"/>
          </a:bodyPr>
          <a:lstStyle/>
          <a:p>
            <a:r>
              <a:rPr lang="en-US" dirty="0"/>
              <a:t>Analytical CRM: provide business intelligence by analyzing customer behavior and perceptions providing information concerning customer requests and transactions, as well as customer responses to the organization’s marketing, sales, and service initiatives. These systems also create statistical models of customer behavior and the value of customer relationships over time, as well as forecasts about acquiring, retaining, and losing customers.</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85000" lnSpcReduction="10000"/>
          </a:bodyPr>
          <a:lstStyle/>
          <a:p>
            <a:r>
              <a:rPr lang="en-US" dirty="0" smtClean="0"/>
              <a:t>Analytical Customer Relationship Management (CRM) Systems</a:t>
            </a:r>
            <a:endParaRPr lang="en-US" dirty="0"/>
          </a:p>
        </p:txBody>
      </p:sp>
      <p:sp>
        <p:nvSpPr>
          <p:cNvPr id="6" name="Content Placeholder 5"/>
          <p:cNvSpPr>
            <a:spLocks noGrp="1"/>
          </p:cNvSpPr>
          <p:nvPr>
            <p:ph sz="quarter" idx="15"/>
          </p:nvPr>
        </p:nvSpPr>
        <p:spPr>
          <a:xfrm>
            <a:off x="228600" y="1905000"/>
            <a:ext cx="8610600" cy="4343400"/>
          </a:xfrm>
        </p:spPr>
        <p:txBody>
          <a:bodyPr>
            <a:normAutofit fontScale="77500" lnSpcReduction="20000"/>
          </a:bodyPr>
          <a:lstStyle/>
          <a:p>
            <a:endParaRPr lang="en-US" dirty="0"/>
          </a:p>
          <a:p>
            <a:r>
              <a:rPr lang="en-US" b="1" dirty="0"/>
              <a:t>Analytical CRM Systems Analyze Customer Data for:</a:t>
            </a:r>
            <a:endParaRPr lang="en-US" b="1" dirty="0"/>
          </a:p>
          <a:p>
            <a:pPr marL="171450" indent="-171450"/>
            <a:r>
              <a:rPr lang="en-US" dirty="0"/>
              <a:t>Designing and executing targeted marketing campaigns</a:t>
            </a:r>
            <a:endParaRPr lang="en-US" dirty="0"/>
          </a:p>
          <a:p>
            <a:pPr marL="171450" indent="-171450"/>
            <a:r>
              <a:rPr lang="en-US" dirty="0"/>
              <a:t>Increasing customer acquisition, cross-selling, and upselling</a:t>
            </a:r>
            <a:endParaRPr lang="en-US" dirty="0"/>
          </a:p>
          <a:p>
            <a:pPr marL="171450" indent="-171450"/>
            <a:r>
              <a:rPr lang="en-US" dirty="0"/>
              <a:t>Providing input into decisions relating to products and services (e.g., pricing and product development)</a:t>
            </a:r>
            <a:endParaRPr lang="en-US" dirty="0"/>
          </a:p>
          <a:p>
            <a:pPr marL="171450" indent="-171450"/>
            <a:r>
              <a:rPr lang="en-US" dirty="0"/>
              <a:t>Providing financial forecasting and customer profitability analysis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77500" lnSpcReduction="20000"/>
          </a:bodyPr>
          <a:lstStyle/>
          <a:p>
            <a:r>
              <a:rPr lang="en-US" dirty="0" smtClean="0"/>
              <a:t>Figure 12.3: Relationship Between Operational CRM &amp; Analytical CRM</a:t>
            </a:r>
            <a:endParaRPr lang="en-US" dirty="0"/>
          </a:p>
        </p:txBody>
      </p:sp>
      <p:pic>
        <p:nvPicPr>
          <p:cNvPr id="6146" name="Picture 2"/>
          <p:cNvPicPr>
            <a:picLocks noGrp="1" noChangeAspect="1" noChangeArrowheads="1"/>
          </p:cNvPicPr>
          <p:nvPr>
            <p:ph sz="quarter" idx="15"/>
          </p:nvPr>
        </p:nvPicPr>
        <p:blipFill>
          <a:blip r:embed="rId1">
            <a:extLst>
              <a:ext uri="{28A0092B-C50C-407E-A947-70E740481C1C}">
                <a14:useLocalDpi xmlns:a14="http://schemas.microsoft.com/office/drawing/2010/main" val="0"/>
              </a:ext>
            </a:extLst>
          </a:blip>
          <a:srcRect/>
          <a:stretch>
            <a:fillRect/>
          </a:stretch>
        </p:blipFill>
        <p:spPr bwMode="auto">
          <a:xfrm>
            <a:off x="457200" y="1706413"/>
            <a:ext cx="8153400" cy="435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smtClean="0"/>
              <a:t>’S ABOUT BUSINESS 12.1</a:t>
            </a:r>
            <a:endParaRPr lang="en-US" dirty="0"/>
          </a:p>
        </p:txBody>
      </p:sp>
      <p:sp>
        <p:nvSpPr>
          <p:cNvPr id="4" name="Subtitle 3"/>
          <p:cNvSpPr>
            <a:spLocks noGrp="1"/>
          </p:cNvSpPr>
          <p:nvPr>
            <p:ph sz="quarter" idx="16"/>
          </p:nvPr>
        </p:nvSpPr>
        <p:spPr/>
        <p:txBody>
          <a:bodyPr>
            <a:normAutofit/>
          </a:bodyPr>
          <a:lstStyle/>
          <a:p>
            <a:r>
              <a:rPr lang="en-US" dirty="0" smtClean="0"/>
              <a:t>Amazon: Truly </a:t>
            </a:r>
            <a:br>
              <a:rPr lang="en-US" dirty="0" smtClean="0"/>
            </a:br>
            <a:r>
              <a:rPr lang="en-US" dirty="0" smtClean="0"/>
              <a:t>Superb Customer </a:t>
            </a:r>
            <a:br>
              <a:rPr lang="en-US" dirty="0" smtClean="0"/>
            </a:br>
            <a:r>
              <a:rPr lang="en-US" dirty="0" smtClean="0"/>
              <a:t>Service</a:t>
            </a:r>
            <a:endParaRPr lang="en-US" dirty="0" smtClean="0"/>
          </a:p>
          <a:p>
            <a:pPr lvl="1"/>
            <a:r>
              <a:rPr lang="en-US" dirty="0"/>
              <a:t>Describe the advantages </a:t>
            </a:r>
            <a:br>
              <a:rPr lang="en-US" dirty="0" smtClean="0"/>
            </a:br>
            <a:r>
              <a:rPr lang="en-US" dirty="0" smtClean="0"/>
              <a:t>that </a:t>
            </a:r>
            <a:r>
              <a:rPr lang="en-US" dirty="0"/>
              <a:t>Amazon has over </a:t>
            </a:r>
            <a:r>
              <a:rPr lang="en-US" dirty="0" smtClean="0"/>
              <a:t>bricks-and-mortar </a:t>
            </a:r>
            <a:r>
              <a:rPr lang="en-US" dirty="0"/>
              <a:t>retailers.</a:t>
            </a:r>
            <a:endParaRPr lang="en-US" dirty="0"/>
          </a:p>
          <a:p>
            <a:pPr lvl="1"/>
            <a:r>
              <a:rPr lang="en-US" dirty="0"/>
              <a:t>Describe the many facets of Amazon’s relentless focus on customer relationship management.</a:t>
            </a:r>
            <a:endParaRPr 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9800" y="1524000"/>
            <a:ext cx="25812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lnSpcReduction="10000"/>
          </a:bodyPr>
          <a:lstStyle/>
          <a:p>
            <a:endParaRPr lang="en-US" dirty="0" smtClean="0"/>
          </a:p>
          <a:p>
            <a:r>
              <a:rPr lang="en-US" dirty="0" smtClean="0"/>
              <a:t>CRM Process</a:t>
            </a:r>
            <a:endParaRPr lang="en-US" dirty="0"/>
          </a:p>
        </p:txBody>
      </p:sp>
      <p:pic>
        <p:nvPicPr>
          <p:cNvPr id="3074" name="Picture 2"/>
          <p:cNvPicPr>
            <a:picLocks noGrp="1" noChangeAspect="1" noChangeArrowheads="1"/>
          </p:cNvPicPr>
          <p:nvPr>
            <p:ph sz="quarter" idx="15"/>
          </p:nvPr>
        </p:nvPicPr>
        <p:blipFill>
          <a:blip r:embed="rId1">
            <a:extLst>
              <a:ext uri="{28A0092B-C50C-407E-A947-70E740481C1C}">
                <a14:useLocalDpi xmlns:a14="http://schemas.microsoft.com/office/drawing/2010/main" val="0"/>
              </a:ext>
            </a:extLst>
          </a:blip>
          <a:srcRect/>
          <a:stretch>
            <a:fillRect/>
          </a:stretch>
        </p:blipFill>
        <p:spPr bwMode="auto">
          <a:xfrm>
            <a:off x="1494536" y="1524000"/>
            <a:ext cx="607872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lnSpcReduction="10000"/>
          </a:bodyPr>
          <a:lstStyle/>
          <a:p>
            <a:r>
              <a:rPr lang="en-US" dirty="0" smtClean="0"/>
              <a:t>Figure 12.2: Customer </a:t>
            </a:r>
            <a:r>
              <a:rPr lang="en-US" dirty="0" err="1" smtClean="0"/>
              <a:t>Touchpoints</a:t>
            </a:r>
            <a:endParaRPr lang="en-US" dirty="0"/>
          </a:p>
        </p:txBody>
      </p:sp>
      <p:pic>
        <p:nvPicPr>
          <p:cNvPr id="4098" name="Picture 2"/>
          <p:cNvPicPr>
            <a:picLocks noGrp="1" noChangeAspect="1" noChangeArrowheads="1"/>
          </p:cNvPicPr>
          <p:nvPr>
            <p:ph sz="quarter" idx="15"/>
          </p:nvPr>
        </p:nvPicPr>
        <p:blipFill>
          <a:blip r:embed="rId1">
            <a:extLst>
              <a:ext uri="{28A0092B-C50C-407E-A947-70E740481C1C}">
                <a14:useLocalDpi xmlns:a14="http://schemas.microsoft.com/office/drawing/2010/main" val="0"/>
              </a:ext>
            </a:extLst>
          </a:blip>
          <a:srcRect/>
          <a:stretch>
            <a:fillRect/>
          </a:stretch>
        </p:blipFill>
        <p:spPr bwMode="auto">
          <a:xfrm>
            <a:off x="1295400" y="1524000"/>
            <a:ext cx="5621351"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800600"/>
            <a:ext cx="20955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457200"/>
            <a:ext cx="8610600" cy="1122760"/>
          </a:xfrm>
        </p:spPr>
        <p:txBody>
          <a:bodyPr/>
          <a:lstStyle/>
          <a:p>
            <a:r>
              <a:rPr lang="en-US" altLang="en-US" dirty="0" smtClean="0"/>
              <a:t>The Customer Lifecycle</a:t>
            </a:r>
            <a:endParaRPr lang="en-IN" altLang="en-US" dirty="0" smtClean="0"/>
          </a:p>
        </p:txBody>
      </p:sp>
      <p:pic>
        <p:nvPicPr>
          <p:cNvPr id="8195" name="Picture 2" descr="What is CRM - A Holistic Approach to Customer Relationship ..."/>
          <p:cNvPicPr>
            <a:picLocks noChangeAspect="1" noChangeArrowheads="1"/>
          </p:cNvPicPr>
          <p:nvPr/>
        </p:nvPicPr>
        <p:blipFill>
          <a:blip r:embed="rId1">
            <a:extLst>
              <a:ext uri="{28A0092B-C50C-407E-A947-70E740481C1C}">
                <a14:useLocalDpi xmlns:a14="http://schemas.microsoft.com/office/drawing/2010/main" val="0"/>
              </a:ext>
            </a:extLst>
          </a:blip>
          <a:srcRect t="14146" b="7423"/>
          <a:stretch>
            <a:fillRect/>
          </a:stretch>
        </p:blipFill>
        <p:spPr bwMode="auto">
          <a:xfrm>
            <a:off x="228600" y="1447800"/>
            <a:ext cx="8915400" cy="528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CRM (Customer Relationship Management) - eBusiness Institu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101" y="1618060"/>
            <a:ext cx="7966472" cy="362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eorgia Custom">
      <a:majorFont>
        <a:latin typeface="Georgia"/>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13360</Words>
  <Application>WPS Presentation</Application>
  <PresentationFormat>On-screen Show (4:3)</PresentationFormat>
  <Paragraphs>255</Paragraphs>
  <Slides>45</Slides>
  <Notes>32</Notes>
  <HiddenSlides>7</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Arial</vt:lpstr>
      <vt:lpstr>SimSun</vt:lpstr>
      <vt:lpstr>Wingdings</vt:lpstr>
      <vt:lpstr>Verdana</vt:lpstr>
      <vt:lpstr>Adobe Fan Heiti Std B</vt:lpstr>
      <vt:lpstr>Yu Gothic</vt:lpstr>
      <vt:lpstr>Times New Roman</vt:lpstr>
      <vt:lpstr>Century Gothic</vt:lpstr>
      <vt:lpstr>Garamond</vt:lpstr>
      <vt:lpstr>Segoe Print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Customer Lifecycle</vt:lpstr>
      <vt:lpstr>PowerPoint 演示文稿</vt:lpstr>
      <vt:lpstr>CRM</vt:lpstr>
      <vt:lpstr>PowerPoint 演示文稿</vt:lpstr>
      <vt:lpstr>BUSINESS BENEFITS OF CRM</vt:lpstr>
      <vt:lpstr>CRM BASICS</vt:lpstr>
      <vt:lpstr>The Evolution of CRM</vt:lpstr>
      <vt:lpstr>The Evolution of CRM</vt:lpstr>
      <vt:lpstr>The Evolution of CRM</vt:lpstr>
      <vt:lpstr>Operational and Analytical CRM</vt:lpstr>
      <vt:lpstr>Operational and Analytical CRM</vt:lpstr>
      <vt:lpstr>Using IT to Drive Operational CRM</vt:lpstr>
      <vt:lpstr>Marketing and Operational CRM</vt:lpstr>
      <vt:lpstr>Sales and Operational CRM</vt:lpstr>
      <vt:lpstr>Sales and Operational CRM</vt:lpstr>
      <vt:lpstr>Customer Service and  Operational CRM</vt:lpstr>
      <vt:lpstr>Customer Service and  Operational CRM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John Kenneth Corley</dc:creator>
  <cp:lastModifiedBy>Dell</cp:lastModifiedBy>
  <cp:revision>774</cp:revision>
  <dcterms:created xsi:type="dcterms:W3CDTF">2013-08-07T23:49:00Z</dcterms:created>
  <dcterms:modified xsi:type="dcterms:W3CDTF">2022-07-15T09:18:06Z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D48809AB078A431286B4E21E8DCA23DB</vt:lpwstr>
  </property>
  <property fmtid="{D5CDD505-2E9C-101B-9397-08002B2CF9AE}" pid="3" name="KSOProductBuildVer">
    <vt:lpwstr>1033-11.2.0.11191</vt:lpwstr>
  </property>
</Properties>
</file>